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10287000" cx="18288000"/>
  <p:notesSz cx="6858000" cy="9144000"/>
  <p:embeddedFontLst>
    <p:embeddedFont>
      <p:font typeface="Ubuntu"/>
      <p:regular r:id="rId54"/>
      <p:bold r:id="rId55"/>
      <p:italic r:id="rId56"/>
      <p:boldItalic r:id="rId57"/>
    </p:embeddedFont>
    <p:embeddedFont>
      <p:font typeface="Roboto"/>
      <p:bold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0" roundtripDataSignature="AMtx7mgmbR8k7JMDBn/aoeZaxnZpoX7I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E5374A-3BBF-4A3D-B299-4D280161F045}">
  <a:tblStyle styleId="{03E5374A-3BBF-4A3D-B299-4D280161F04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Ubuntu-bold.fntdata"/><Relationship Id="rId10" Type="http://schemas.openxmlformats.org/officeDocument/2006/relationships/slide" Target="slides/slide4.xml"/><Relationship Id="rId54" Type="http://schemas.openxmlformats.org/officeDocument/2006/relationships/font" Target="fonts/Ubuntu-regular.fntdata"/><Relationship Id="rId13" Type="http://schemas.openxmlformats.org/officeDocument/2006/relationships/slide" Target="slides/slide7.xml"/><Relationship Id="rId57" Type="http://schemas.openxmlformats.org/officeDocument/2006/relationships/font" Target="fonts/Ubuntu-boldItalic.fntdata"/><Relationship Id="rId12" Type="http://schemas.openxmlformats.org/officeDocument/2006/relationships/slide" Target="slides/slide6.xml"/><Relationship Id="rId56" Type="http://schemas.openxmlformats.org/officeDocument/2006/relationships/font" Target="fonts/Ubuntu-italic.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group name IWantToCry, gains inspiration from the WannaCry ransomware which we use in our project. Our groups objective throughout the project was to detail the effects of ransomware on an industrial organization</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4b75fb8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44b75fb834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4b75fb83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44b75fb834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4b75fb83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44b75fb834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59e74095e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scott will discuss about later</a:t>
            </a:r>
            <a:endParaRPr/>
          </a:p>
        </p:txBody>
      </p:sp>
      <p:sp>
        <p:nvSpPr>
          <p:cNvPr id="212" name="Google Shape;212;g2459e74095e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59e74095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459e74095e_2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4b75fb83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44b75fb834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353bd23a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4353bd23ad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the following slides we will be highlighting our preferred method: vulnerability exploits.</a:t>
            </a:r>
            <a:endParaRPr/>
          </a:p>
        </p:txBody>
      </p:sp>
      <p:sp>
        <p:nvSpPr>
          <p:cNvPr id="253" name="Google Shape;25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353bd23a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4353bd23ad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353bd23a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4353bd23ad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353bd23a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4353bd23ad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5ebc42f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45ebc42f9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4353bd23a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4353bd23ad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59e74095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459e74095e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353bd23a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4353bd23ad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59e74095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459e74095e_1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4353bd23a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I’ve explained, the WannaCry ransomware is also a worm which means it has the ability to propagate over a network.  This makes the engineering workstation the perfect </a:t>
            </a:r>
            <a:r>
              <a:rPr lang="en-US"/>
              <a:t>place to install the ransomware, since it is connected to the IT network and ICS Network.  Now in due time, the ransomware will propagate and the topology will now look like this.</a:t>
            </a:r>
            <a:endParaRPr/>
          </a:p>
        </p:txBody>
      </p:sp>
      <p:sp>
        <p:nvSpPr>
          <p:cNvPr id="346" name="Google Shape;346;g24353bd23ad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353bd23a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IT workstation and DeltaV workstation if vulnerable to eternalblue, will be infected with WannaCry without having to interact directly with the ransomware.</a:t>
            </a:r>
            <a:endParaRPr/>
          </a:p>
        </p:txBody>
      </p:sp>
      <p:sp>
        <p:nvSpPr>
          <p:cNvPr id="358" name="Google Shape;358;g24353bd23ad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459e74095e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 industrial organization, the colonial pipeline suffered a ransomware attack in May 2021, which caused the company to shut down its operations due to the ransomware attack.  It’s estimated that they payed 4.4 million to regain control of their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of course a ransomware attack can cause safety risk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if the ransomware attack reaches </a:t>
            </a:r>
            <a:r>
              <a:rPr lang="en-US"/>
              <a:t>critical</a:t>
            </a:r>
            <a:r>
              <a:rPr lang="en-US"/>
              <a:t> infrastructure such as power grids and water treatment facilities? Well this can potentially put lives at risk with the inability to monitor or control </a:t>
            </a:r>
            <a:r>
              <a:rPr lang="en-US"/>
              <a:t>industrial</a:t>
            </a:r>
            <a:r>
              <a:rPr lang="en-US"/>
              <a:t> processes with systems encrypted.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of course, to combat a ransomware attack, we defined a improved network design with security implementations.  I will now pass it off to scott who will explain V2</a:t>
            </a:r>
            <a:endParaRPr/>
          </a:p>
        </p:txBody>
      </p:sp>
      <p:sp>
        <p:nvSpPr>
          <p:cNvPr id="370" name="Google Shape;370;g2459e74095e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4353bd23a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Talk about how the propagation can stop due to IDMZ and proper network segmentation</a:t>
            </a:r>
            <a:endParaRPr/>
          </a:p>
          <a:p>
            <a:pPr indent="0" lvl="0" marL="0" rtl="0" algn="l">
              <a:spcBef>
                <a:spcPts val="0"/>
              </a:spcBef>
              <a:spcAft>
                <a:spcPts val="0"/>
              </a:spcAft>
              <a:buNone/>
            </a:pPr>
            <a:r>
              <a:rPr lang="en-US"/>
              <a:t>“With proper network segmentation, this can limit the propagation of a ransomware worm such as wannacry”</a:t>
            </a:r>
            <a:endParaRPr/>
          </a:p>
        </p:txBody>
      </p:sp>
      <p:sp>
        <p:nvSpPr>
          <p:cNvPr id="383" name="Google Shape;383;g24353bd23ad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GIAN</a:t>
            </a:r>
            <a:endParaRPr/>
          </a:p>
        </p:txBody>
      </p:sp>
      <p:sp>
        <p:nvSpPr>
          <p:cNvPr id="99" name="Google Shape;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353bd23a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4353bd23ad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4353bd23a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FIREWALL RULES FOR COMMUNICATION BETWEEN ZONES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Pass it off to Gian</a:t>
            </a:r>
            <a:endParaRPr/>
          </a:p>
        </p:txBody>
      </p:sp>
      <p:sp>
        <p:nvSpPr>
          <p:cNvPr id="411" name="Google Shape;411;g24353bd23ad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44bd93b12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GIAN</a:t>
            </a:r>
            <a:endParaRPr/>
          </a:p>
        </p:txBody>
      </p:sp>
      <p:sp>
        <p:nvSpPr>
          <p:cNvPr id="426" name="Google Shape;426;g244bd93b124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4353bd23a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4353bd23ad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5ebc42f9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highlight>
                  <a:schemeClr val="lt1"/>
                </a:highlight>
              </a:rPr>
              <a:t>Zero-day and ML protection will help instantly identify the latest ransomware and unknown threats before they get on our network</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rPr lang="en-US" sz="1500">
                <a:solidFill>
                  <a:schemeClr val="dk1"/>
                </a:solidFill>
                <a:highlight>
                  <a:schemeClr val="lt1"/>
                </a:highlight>
              </a:rPr>
              <a:t>Our firewall also has the capability of deep packet inspection.  Unlike stateful packet inspection, we have the ability to look at a more comprehensive range other than just the packet header.  Deep packet inspection is able to catch threats or block </a:t>
            </a:r>
            <a:r>
              <a:rPr lang="en-US" sz="1500">
                <a:solidFill>
                  <a:schemeClr val="dk1"/>
                </a:solidFill>
                <a:highlight>
                  <a:schemeClr val="lt1"/>
                </a:highlight>
              </a:rPr>
              <a:t>detected attacks that may be hidden in the contents of the data.</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a:p>
            <a:pPr indent="0" lvl="0" marL="0" rtl="0" algn="l">
              <a:spcBef>
                <a:spcPts val="0"/>
              </a:spcBef>
              <a:spcAft>
                <a:spcPts val="0"/>
              </a:spcAft>
              <a:buNone/>
            </a:pPr>
            <a:r>
              <a:t/>
            </a:r>
            <a:endParaRPr sz="1500">
              <a:solidFill>
                <a:schemeClr val="dk1"/>
              </a:solidFill>
              <a:highlight>
                <a:schemeClr val="lt1"/>
              </a:highlight>
            </a:endParaRPr>
          </a:p>
        </p:txBody>
      </p:sp>
      <p:sp>
        <p:nvSpPr>
          <p:cNvPr id="454" name="Google Shape;454;g245ebc42f9f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45ebc42f9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245ebc42f9f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459e74095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2459e74095e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4353bd23a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24353bd23ad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59e74095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firewall has the capability of isolating an endpoint if its infected with malware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5" name="Google Shape;505;g2459e74095e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44bd93b12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I will now pass it to scott who will explain the use of ISA/IEC 62443 in our network</a:t>
            </a:r>
            <a:endParaRPr/>
          </a:p>
        </p:txBody>
      </p:sp>
      <p:sp>
        <p:nvSpPr>
          <p:cNvPr id="518" name="Google Shape;518;g244bd93b124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353bd23a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GIAN</a:t>
            </a:r>
            <a:endParaRPr/>
          </a:p>
        </p:txBody>
      </p:sp>
      <p:sp>
        <p:nvSpPr>
          <p:cNvPr id="113" name="Google Shape;113;g24353bd23ad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442212a68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our network we defined security levels in all of our zones, here is a chart that describes what all the security levels mean.</a:t>
            </a:r>
            <a:endParaRPr/>
          </a:p>
        </p:txBody>
      </p:sp>
      <p:sp>
        <p:nvSpPr>
          <p:cNvPr id="531" name="Google Shape;531;g2442212a682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442212a68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SCOTT</a:t>
            </a:r>
            <a:endParaRPr/>
          </a:p>
        </p:txBody>
      </p:sp>
      <p:sp>
        <p:nvSpPr>
          <p:cNvPr id="543" name="Google Shape;543;g2442212a682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353bd23a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SCOTT</a:t>
            </a:r>
            <a:endParaRPr/>
          </a:p>
        </p:txBody>
      </p:sp>
      <p:sp>
        <p:nvSpPr>
          <p:cNvPr id="554" name="Google Shape;554;g24353bd23ad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24b90a00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SCOTT</a:t>
            </a:r>
            <a:endParaRPr/>
          </a:p>
        </p:txBody>
      </p:sp>
      <p:sp>
        <p:nvSpPr>
          <p:cNvPr id="565" name="Google Shape;565;g224b90a00a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4353bd23a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Ransomwares effect on industrial organization?</a:t>
            </a:r>
            <a:endParaRPr/>
          </a:p>
        </p:txBody>
      </p:sp>
      <p:sp>
        <p:nvSpPr>
          <p:cNvPr id="576" name="Google Shape;576;g24353bd23ad_0_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434cb5c581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Maybe add picture</a:t>
            </a:r>
            <a:endParaRPr/>
          </a:p>
        </p:txBody>
      </p:sp>
      <p:sp>
        <p:nvSpPr>
          <p:cNvPr id="583" name="Google Shape;583;g2434cb5c581_1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434cb5c581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2434cb5c581_1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434cb5c581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2434cb5c581_1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59e74095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500"/>
              </a:spcBef>
              <a:spcAft>
                <a:spcPts val="0"/>
              </a:spcAft>
              <a:buNone/>
            </a:pPr>
            <a:r>
              <a:rPr lang="en-US" sz="1200">
                <a:solidFill>
                  <a:srgbClr val="050804"/>
                </a:solidFill>
                <a:highlight>
                  <a:schemeClr val="lt2"/>
                </a:highlight>
                <a:latin typeface="Roboto"/>
                <a:ea typeface="Roboto"/>
                <a:cs typeface="Roboto"/>
                <a:sym typeface="Roboto"/>
              </a:rPr>
              <a:t>Disruption of services: The WannaCry ransomware spread rapidly across the National Health Services network, infecting thousands of computers and disrupting critical services. Hospitals and clinics experienced difficulties accessing patient records, appointment systems, and test results, causing delays and disruptions in patient care. </a:t>
            </a:r>
            <a:endParaRPr sz="1200">
              <a:solidFill>
                <a:srgbClr val="050804"/>
              </a:solidFill>
              <a:highlight>
                <a:schemeClr val="lt2"/>
              </a:highlight>
              <a:latin typeface="Roboto"/>
              <a:ea typeface="Roboto"/>
              <a:cs typeface="Roboto"/>
              <a:sym typeface="Roboto"/>
            </a:endParaRPr>
          </a:p>
          <a:p>
            <a:pPr indent="0" lvl="0" marL="457200" rtl="0" algn="l">
              <a:lnSpc>
                <a:spcPct val="115000"/>
              </a:lnSpc>
              <a:spcBef>
                <a:spcPts val="1500"/>
              </a:spcBef>
              <a:spcAft>
                <a:spcPts val="0"/>
              </a:spcAft>
              <a:buNone/>
            </a:pPr>
            <a:r>
              <a:rPr lang="en-US" sz="1200">
                <a:solidFill>
                  <a:srgbClr val="050804"/>
                </a:solidFill>
                <a:highlight>
                  <a:schemeClr val="lt2"/>
                </a:highlight>
                <a:latin typeface="Roboto"/>
                <a:ea typeface="Roboto"/>
                <a:cs typeface="Roboto"/>
                <a:sym typeface="Roboto"/>
              </a:rPr>
              <a:t>Can you guys imagine if this happened to the hospitals and clinics in canada?  Well a lot of </a:t>
            </a:r>
            <a:r>
              <a:rPr lang="en-US" sz="1200">
                <a:solidFill>
                  <a:srgbClr val="050804"/>
                </a:solidFill>
                <a:highlight>
                  <a:schemeClr val="lt2"/>
                </a:highlight>
                <a:latin typeface="Roboto"/>
                <a:ea typeface="Roboto"/>
                <a:cs typeface="Roboto"/>
                <a:sym typeface="Roboto"/>
              </a:rPr>
              <a:t>people's</a:t>
            </a:r>
            <a:r>
              <a:rPr lang="en-US" sz="1200">
                <a:solidFill>
                  <a:srgbClr val="050804"/>
                </a:solidFill>
                <a:highlight>
                  <a:schemeClr val="lt2"/>
                </a:highlight>
                <a:latin typeface="Roboto"/>
                <a:ea typeface="Roboto"/>
                <a:cs typeface="Roboto"/>
                <a:sym typeface="Roboto"/>
              </a:rPr>
              <a:t> lives would be at risk.</a:t>
            </a:r>
            <a:endParaRPr sz="1200">
              <a:solidFill>
                <a:srgbClr val="050804"/>
              </a:solidFill>
              <a:highlight>
                <a:schemeClr val="lt2"/>
              </a:highlight>
              <a:latin typeface="Roboto"/>
              <a:ea typeface="Roboto"/>
              <a:cs typeface="Roboto"/>
              <a:sym typeface="Roboto"/>
            </a:endParaRPr>
          </a:p>
          <a:p>
            <a:pPr indent="0" lvl="0" marL="457200" rtl="0" algn="l">
              <a:lnSpc>
                <a:spcPct val="115000"/>
              </a:lnSpc>
              <a:spcBef>
                <a:spcPts val="1500"/>
              </a:spcBef>
              <a:spcAft>
                <a:spcPts val="0"/>
              </a:spcAft>
              <a:buNone/>
            </a:pPr>
            <a:r>
              <a:rPr lang="en-US" sz="1200">
                <a:solidFill>
                  <a:srgbClr val="050804"/>
                </a:solidFill>
                <a:highlight>
                  <a:schemeClr val="lt2"/>
                </a:highlight>
                <a:latin typeface="Roboto"/>
                <a:ea typeface="Roboto"/>
                <a:cs typeface="Roboto"/>
                <a:sym typeface="Roboto"/>
              </a:rPr>
              <a:t>I will now pass it off to scott who will go over the original network design where we simulate the ransomware attack </a:t>
            </a:r>
            <a:endParaRPr sz="1200">
              <a:solidFill>
                <a:srgbClr val="050804"/>
              </a:solidFill>
              <a:highlight>
                <a:schemeClr val="lt2"/>
              </a:highlight>
              <a:latin typeface="Roboto"/>
              <a:ea typeface="Roboto"/>
              <a:cs typeface="Roboto"/>
              <a:sym typeface="Roboto"/>
            </a:endParaRPr>
          </a:p>
          <a:p>
            <a:pPr indent="0" lvl="0" marL="0" rtl="0" algn="l">
              <a:spcBef>
                <a:spcPts val="1500"/>
              </a:spcBef>
              <a:spcAft>
                <a:spcPts val="0"/>
              </a:spcAft>
              <a:buNone/>
            </a:pPr>
            <a:r>
              <a:t/>
            </a:r>
            <a:endParaRPr/>
          </a:p>
        </p:txBody>
      </p:sp>
      <p:sp>
        <p:nvSpPr>
          <p:cNvPr id="127" name="Google Shape;127;g2459e74095e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Explain the whole network</a:t>
            </a:r>
            <a:endParaRPr/>
          </a:p>
          <a:p>
            <a:pPr indent="0" lvl="0" marL="0" rtl="0" algn="l">
              <a:spcBef>
                <a:spcPts val="0"/>
              </a:spcBef>
              <a:spcAft>
                <a:spcPts val="0"/>
              </a:spcAft>
              <a:buNone/>
            </a:pPr>
            <a:r>
              <a:rPr lang="en-US"/>
              <a:t>Explain the firewall rules, how IT network and ICS network can communicate with each other, no security on the firewall at all.</a:t>
            </a:r>
            <a:endParaRPr/>
          </a:p>
          <a:p>
            <a:pPr indent="0" lvl="0" marL="0" rtl="0" algn="l">
              <a:spcBef>
                <a:spcPts val="0"/>
              </a:spcBef>
              <a:spcAft>
                <a:spcPts val="0"/>
              </a:spcAft>
              <a:buNone/>
            </a:pPr>
            <a:r>
              <a:rPr lang="en-US"/>
              <a:t>Why we chose DeltaV, why we chose the Sophos XG firewalls</a:t>
            </a:r>
            <a:endParaRPr/>
          </a:p>
        </p:txBody>
      </p:sp>
      <p:sp>
        <p:nvSpPr>
          <p:cNvPr id="141" name="Google Shape;1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353bd23a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MASQ NAT rule was used </a:t>
            </a:r>
            <a:endParaRPr/>
          </a:p>
          <a:p>
            <a:pPr indent="0" lvl="0" marL="0" rtl="0" algn="l">
              <a:spcBef>
                <a:spcPts val="0"/>
              </a:spcBef>
              <a:spcAft>
                <a:spcPts val="0"/>
              </a:spcAft>
              <a:buNone/>
            </a:pPr>
            <a:r>
              <a:t/>
            </a:r>
            <a:endParaRPr/>
          </a:p>
        </p:txBody>
      </p:sp>
      <p:sp>
        <p:nvSpPr>
          <p:cNvPr id="151" name="Google Shape;151;g24353bd23ad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59e74095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rule defined for the the LAN to access the internet…. then explain everything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after finishing branch it to vulnerability </a:t>
            </a:r>
            <a:r>
              <a:rPr lang="en-US"/>
              <a:t>scanning</a:t>
            </a:r>
            <a:r>
              <a:rPr lang="en-US"/>
              <a:t> and analysis… “I will now pass it off to kevin who conducted vulnerability </a:t>
            </a:r>
            <a:r>
              <a:rPr lang="en-US"/>
              <a:t>scanning and analysis on our network”</a:t>
            </a:r>
            <a:endParaRPr/>
          </a:p>
        </p:txBody>
      </p:sp>
      <p:sp>
        <p:nvSpPr>
          <p:cNvPr id="161" name="Google Shape;161;g2459e74095e_1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KEVIN</a:t>
            </a:r>
            <a:endParaRPr/>
          </a:p>
        </p:txBody>
      </p:sp>
      <p:sp>
        <p:nvSpPr>
          <p:cNvPr id="171" name="Google Shape;17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 name="Google Shape;13;p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 name="Google Shape;14;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27"/>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1" name="Google Shape;71;p2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2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28"/>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7" name="Google Shape;77;p2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 name="Google Shape;17;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8" name="Google Shape;18;p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2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 name="Google Shape;24;p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 name="Google Shape;25;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1"/>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21"/>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30" name="Google Shape;30;p2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22"/>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6" name="Google Shape;36;p22"/>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7" name="Google Shape;37;p2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23"/>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3" name="Google Shape;43;p23"/>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4" name="Google Shape;44;p23"/>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5" name="Google Shape;45;p23"/>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6" name="Google Shape;46;p2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 name="Google Shape;47;p2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 name="Google Shape;51;p2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25"/>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57" name="Google Shape;57;p25"/>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58" name="Google Shape;58;p2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2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26"/>
          <p:cNvSpPr/>
          <p:nvPr>
            <p:ph idx="2" type="pic"/>
          </p:nvPr>
        </p:nvSpPr>
        <p:spPr>
          <a:xfrm>
            <a:off x="1792288" y="612775"/>
            <a:ext cx="5486400" cy="4114800"/>
          </a:xfrm>
          <a:prstGeom prst="rect">
            <a:avLst/>
          </a:prstGeom>
          <a:noFill/>
          <a:ln>
            <a:noFill/>
          </a:ln>
        </p:spPr>
      </p:sp>
      <p:sp>
        <p:nvSpPr>
          <p:cNvPr id="64" name="Google Shape;64;p26"/>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5" name="Google Shape;65;p2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2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12498" l="5730" r="0" t="7960"/>
          <a:stretch/>
        </p:blipFill>
        <p:spPr>
          <a:xfrm flipH="1">
            <a:off x="0" y="0"/>
            <a:ext cx="18288000" cy="10287000"/>
          </a:xfrm>
          <a:prstGeom prst="rect">
            <a:avLst/>
          </a:prstGeom>
          <a:noFill/>
          <a:ln>
            <a:noFill/>
          </a:ln>
        </p:spPr>
      </p:pic>
      <p:grpSp>
        <p:nvGrpSpPr>
          <p:cNvPr id="85" name="Google Shape;85;p1"/>
          <p:cNvGrpSpPr/>
          <p:nvPr/>
        </p:nvGrpSpPr>
        <p:grpSpPr>
          <a:xfrm>
            <a:off x="1471821" y="3256608"/>
            <a:ext cx="11553408" cy="3726733"/>
            <a:chOff x="0" y="-19050"/>
            <a:chExt cx="15404544" cy="4968977"/>
          </a:xfrm>
        </p:grpSpPr>
        <p:sp>
          <p:nvSpPr>
            <p:cNvPr id="86" name="Google Shape;86;p1"/>
            <p:cNvSpPr txBox="1"/>
            <p:nvPr/>
          </p:nvSpPr>
          <p:spPr>
            <a:xfrm>
              <a:off x="0" y="1399313"/>
              <a:ext cx="15404544" cy="2244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11000" u="none" cap="none" strike="noStrike">
                  <a:solidFill>
                    <a:srgbClr val="FFFFFF"/>
                  </a:solidFill>
                  <a:latin typeface="Roboto"/>
                  <a:ea typeface="Roboto"/>
                  <a:cs typeface="Roboto"/>
                  <a:sym typeface="Roboto"/>
                </a:rPr>
                <a:t>IWantToCry</a:t>
              </a:r>
              <a:endParaRPr/>
            </a:p>
          </p:txBody>
        </p:sp>
        <p:sp>
          <p:nvSpPr>
            <p:cNvPr id="87" name="Google Shape;87;p1"/>
            <p:cNvSpPr txBox="1"/>
            <p:nvPr/>
          </p:nvSpPr>
          <p:spPr>
            <a:xfrm>
              <a:off x="0" y="-19050"/>
              <a:ext cx="15404544" cy="5778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800" u="none" cap="none" strike="noStrike">
                  <a:solidFill>
                    <a:srgbClr val="FFFFFF"/>
                  </a:solidFill>
                  <a:latin typeface="Roboto"/>
                  <a:ea typeface="Roboto"/>
                  <a:cs typeface="Roboto"/>
                  <a:sym typeface="Roboto"/>
                </a:rPr>
                <a:t>BRITISH COLUMBIA INSTITUTE OF TECHNOLOGY</a:t>
              </a:r>
              <a:endParaRPr/>
            </a:p>
          </p:txBody>
        </p:sp>
        <p:sp>
          <p:nvSpPr>
            <p:cNvPr id="88" name="Google Shape;88;p1"/>
            <p:cNvSpPr txBox="1"/>
            <p:nvPr/>
          </p:nvSpPr>
          <p:spPr>
            <a:xfrm>
              <a:off x="0" y="4436927"/>
              <a:ext cx="15404400" cy="51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500">
                  <a:solidFill>
                    <a:srgbClr val="FFBE40"/>
                  </a:solidFill>
                  <a:latin typeface="Roboto"/>
                  <a:ea typeface="Roboto"/>
                  <a:cs typeface="Roboto"/>
                  <a:sym typeface="Roboto"/>
                </a:rPr>
                <a:t>RANSOMWARE’S EFFECT ON INDUSTRIAL ORGANIZATIONS</a:t>
              </a:r>
              <a:endParaRPr sz="2500">
                <a:solidFill>
                  <a:srgbClr val="FFBE40"/>
                </a:solidFill>
                <a:latin typeface="Roboto"/>
                <a:ea typeface="Roboto"/>
                <a:cs typeface="Roboto"/>
                <a:sym typeface="Robo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181" name="Shape 181"/>
        <p:cNvGrpSpPr/>
        <p:nvPr/>
      </p:nvGrpSpPr>
      <p:grpSpPr>
        <a:xfrm>
          <a:off x="0" y="0"/>
          <a:ext cx="0" cy="0"/>
          <a:chOff x="0" y="0"/>
          <a:chExt cx="0" cy="0"/>
        </a:xfrm>
      </p:grpSpPr>
      <p:grpSp>
        <p:nvGrpSpPr>
          <p:cNvPr id="182" name="Google Shape;182;g244b75fb834_0_11"/>
          <p:cNvGrpSpPr/>
          <p:nvPr/>
        </p:nvGrpSpPr>
        <p:grpSpPr>
          <a:xfrm>
            <a:off x="498692" y="518362"/>
            <a:ext cx="9321563" cy="6710707"/>
            <a:chOff x="-1566650" y="-2276492"/>
            <a:chExt cx="12428750" cy="8947610"/>
          </a:xfrm>
        </p:grpSpPr>
        <p:sp>
          <p:nvSpPr>
            <p:cNvPr id="183" name="Google Shape;183;g244b75fb834_0_11"/>
            <p:cNvSpPr txBox="1"/>
            <p:nvPr/>
          </p:nvSpPr>
          <p:spPr>
            <a:xfrm>
              <a:off x="-1566650" y="-1408699"/>
              <a:ext cx="10862100" cy="361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8000">
                  <a:solidFill>
                    <a:srgbClr val="FFFFFF"/>
                  </a:solidFill>
                  <a:latin typeface="Roboto"/>
                  <a:ea typeface="Roboto"/>
                  <a:cs typeface="Roboto"/>
                  <a:sym typeface="Roboto"/>
                </a:rPr>
                <a:t>Nmap </a:t>
              </a:r>
              <a:endParaRPr b="1" sz="8000">
                <a:solidFill>
                  <a:srgbClr val="FFFFFF"/>
                </a:solidFill>
                <a:latin typeface="Roboto"/>
                <a:ea typeface="Roboto"/>
                <a:cs typeface="Roboto"/>
                <a:sym typeface="Roboto"/>
              </a:endParaRPr>
            </a:p>
            <a:p>
              <a:pPr indent="0" lvl="0" marL="0" marR="0" rtl="0" algn="l">
                <a:lnSpc>
                  <a:spcPct val="120000"/>
                </a:lnSpc>
                <a:spcBef>
                  <a:spcPts val="0"/>
                </a:spcBef>
                <a:spcAft>
                  <a:spcPts val="0"/>
                </a:spcAft>
                <a:buNone/>
              </a:pPr>
              <a:r>
                <a:rPr b="1" lang="en-US" sz="8000">
                  <a:solidFill>
                    <a:srgbClr val="FFFFFF"/>
                  </a:solidFill>
                  <a:latin typeface="Roboto"/>
                  <a:ea typeface="Roboto"/>
                  <a:cs typeface="Roboto"/>
                  <a:sym typeface="Roboto"/>
                </a:rPr>
                <a:t>Scan</a:t>
              </a:r>
              <a:endParaRPr/>
            </a:p>
          </p:txBody>
        </p:sp>
        <p:sp>
          <p:nvSpPr>
            <p:cNvPr id="184" name="Google Shape;184;g244b75fb834_0_11"/>
            <p:cNvSpPr txBox="1"/>
            <p:nvPr/>
          </p:nvSpPr>
          <p:spPr>
            <a:xfrm>
              <a:off x="-1566633" y="-2276492"/>
              <a:ext cx="108621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Scanning</a:t>
              </a:r>
              <a:endParaRPr/>
            </a:p>
          </p:txBody>
        </p:sp>
        <p:sp>
          <p:nvSpPr>
            <p:cNvPr id="185" name="Google Shape;185;g244b75fb834_0_11"/>
            <p:cNvSpPr txBox="1"/>
            <p:nvPr/>
          </p:nvSpPr>
          <p:spPr>
            <a:xfrm>
              <a:off x="0" y="6383718"/>
              <a:ext cx="10862100" cy="287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grpSp>
      <p:sp>
        <p:nvSpPr>
          <p:cNvPr id="186" name="Google Shape;186;g244b75fb834_0_11"/>
          <p:cNvSpPr txBox="1"/>
          <p:nvPr/>
        </p:nvSpPr>
        <p:spPr>
          <a:xfrm>
            <a:off x="498700" y="4729175"/>
            <a:ext cx="3940500" cy="44793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Open-source network scanning tool </a:t>
            </a:r>
            <a:endParaRPr b="1" sz="3100">
              <a:solidFill>
                <a:srgbClr val="FFFFFF"/>
              </a:solidFill>
              <a:latin typeface="Roboto"/>
              <a:ea typeface="Roboto"/>
              <a:cs typeface="Roboto"/>
              <a:sym typeface="Roboto"/>
            </a:endParaRPr>
          </a:p>
          <a:p>
            <a:pPr indent="0" lvl="0" marL="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Valuable information for identifying potential vulnerabilities</a:t>
            </a:r>
            <a:endParaRPr b="1" sz="3100">
              <a:solidFill>
                <a:srgbClr val="FFFFFF"/>
              </a:solidFill>
              <a:latin typeface="Roboto"/>
              <a:ea typeface="Roboto"/>
              <a:cs typeface="Roboto"/>
              <a:sym typeface="Roboto"/>
            </a:endParaRPr>
          </a:p>
        </p:txBody>
      </p:sp>
      <p:pic>
        <p:nvPicPr>
          <p:cNvPr id="187" name="Google Shape;187;g244b75fb834_0_11"/>
          <p:cNvPicPr preferRelativeResize="0"/>
          <p:nvPr/>
        </p:nvPicPr>
        <p:blipFill rotWithShape="1">
          <a:blip r:embed="rId3">
            <a:alphaModFix/>
          </a:blip>
          <a:srcRect b="8534" l="4346" r="21738" t="24993"/>
          <a:stretch/>
        </p:blipFill>
        <p:spPr>
          <a:xfrm>
            <a:off x="4572000" y="952725"/>
            <a:ext cx="13394500" cy="8957320"/>
          </a:xfrm>
          <a:prstGeom prst="rect">
            <a:avLst/>
          </a:prstGeom>
          <a:noFill/>
          <a:ln>
            <a:noFill/>
          </a:ln>
        </p:spPr>
      </p:pic>
      <p:sp>
        <p:nvSpPr>
          <p:cNvPr id="188" name="Google Shape;188;g244b75fb834_0_11"/>
          <p:cNvSpPr/>
          <p:nvPr/>
        </p:nvSpPr>
        <p:spPr>
          <a:xfrm>
            <a:off x="4557650" y="7956675"/>
            <a:ext cx="259800" cy="2337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192" name="Shape 192"/>
        <p:cNvGrpSpPr/>
        <p:nvPr/>
      </p:nvGrpSpPr>
      <p:grpSpPr>
        <a:xfrm>
          <a:off x="0" y="0"/>
          <a:ext cx="0" cy="0"/>
          <a:chOff x="0" y="0"/>
          <a:chExt cx="0" cy="0"/>
        </a:xfrm>
      </p:grpSpPr>
      <p:grpSp>
        <p:nvGrpSpPr>
          <p:cNvPr id="193" name="Google Shape;193;g244b75fb834_0_22"/>
          <p:cNvGrpSpPr/>
          <p:nvPr/>
        </p:nvGrpSpPr>
        <p:grpSpPr>
          <a:xfrm>
            <a:off x="498699" y="518362"/>
            <a:ext cx="9321555" cy="6710707"/>
            <a:chOff x="-1566640" y="-2276492"/>
            <a:chExt cx="12428740" cy="8947610"/>
          </a:xfrm>
        </p:grpSpPr>
        <p:sp>
          <p:nvSpPr>
            <p:cNvPr id="194" name="Google Shape;194;g244b75fb834_0_22"/>
            <p:cNvSpPr txBox="1"/>
            <p:nvPr/>
          </p:nvSpPr>
          <p:spPr>
            <a:xfrm>
              <a:off x="-1566640" y="-1408708"/>
              <a:ext cx="9518100" cy="4186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000">
                  <a:solidFill>
                    <a:srgbClr val="FFFFFF"/>
                  </a:solidFill>
                  <a:latin typeface="Roboto"/>
                  <a:ea typeface="Roboto"/>
                  <a:cs typeface="Roboto"/>
                  <a:sym typeface="Roboto"/>
                </a:rPr>
                <a:t>Greenbone </a:t>
              </a:r>
              <a:endParaRPr b="1" sz="6000">
                <a:solidFill>
                  <a:srgbClr val="FFFFFF"/>
                </a:solidFill>
                <a:latin typeface="Roboto"/>
                <a:ea typeface="Roboto"/>
                <a:cs typeface="Roboto"/>
                <a:sym typeface="Roboto"/>
              </a:endParaRPr>
            </a:p>
            <a:p>
              <a:pPr indent="0" lvl="0" marL="0" marR="0" rtl="0" algn="l">
                <a:lnSpc>
                  <a:spcPct val="120000"/>
                </a:lnSpc>
                <a:spcBef>
                  <a:spcPts val="0"/>
                </a:spcBef>
                <a:spcAft>
                  <a:spcPts val="0"/>
                </a:spcAft>
                <a:buNone/>
              </a:pPr>
              <a:r>
                <a:rPr b="1" lang="en-US" sz="6000">
                  <a:solidFill>
                    <a:srgbClr val="FFFFFF"/>
                  </a:solidFill>
                  <a:latin typeface="Roboto"/>
                  <a:ea typeface="Roboto"/>
                  <a:cs typeface="Roboto"/>
                  <a:sym typeface="Roboto"/>
                </a:rPr>
                <a:t>Security </a:t>
              </a:r>
              <a:endParaRPr b="1" sz="6000">
                <a:solidFill>
                  <a:srgbClr val="FFFFFF"/>
                </a:solidFill>
                <a:latin typeface="Roboto"/>
                <a:ea typeface="Roboto"/>
                <a:cs typeface="Roboto"/>
                <a:sym typeface="Roboto"/>
              </a:endParaRPr>
            </a:p>
            <a:p>
              <a:pPr indent="0" lvl="0" marL="0" marR="0" rtl="0" algn="l">
                <a:lnSpc>
                  <a:spcPct val="120000"/>
                </a:lnSpc>
                <a:spcBef>
                  <a:spcPts val="0"/>
                </a:spcBef>
                <a:spcAft>
                  <a:spcPts val="0"/>
                </a:spcAft>
                <a:buNone/>
              </a:pPr>
              <a:r>
                <a:rPr b="1" lang="en-US" sz="6000">
                  <a:solidFill>
                    <a:srgbClr val="FFFFFF"/>
                  </a:solidFill>
                  <a:latin typeface="Roboto"/>
                  <a:ea typeface="Roboto"/>
                  <a:cs typeface="Roboto"/>
                  <a:sym typeface="Roboto"/>
                </a:rPr>
                <a:t>Assistant</a:t>
              </a:r>
              <a:endParaRPr sz="6000"/>
            </a:p>
          </p:txBody>
        </p:sp>
        <p:sp>
          <p:nvSpPr>
            <p:cNvPr id="195" name="Google Shape;195;g244b75fb834_0_22"/>
            <p:cNvSpPr txBox="1"/>
            <p:nvPr/>
          </p:nvSpPr>
          <p:spPr>
            <a:xfrm>
              <a:off x="-1566633" y="-2276492"/>
              <a:ext cx="108621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Scanning</a:t>
              </a:r>
              <a:endParaRPr/>
            </a:p>
          </p:txBody>
        </p:sp>
        <p:sp>
          <p:nvSpPr>
            <p:cNvPr id="196" name="Google Shape;196;g244b75fb834_0_22"/>
            <p:cNvSpPr txBox="1"/>
            <p:nvPr/>
          </p:nvSpPr>
          <p:spPr>
            <a:xfrm>
              <a:off x="0" y="6383718"/>
              <a:ext cx="10862100" cy="287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grpSp>
      <p:sp>
        <p:nvSpPr>
          <p:cNvPr id="197" name="Google Shape;197;g244b75fb834_0_22"/>
          <p:cNvSpPr txBox="1"/>
          <p:nvPr/>
        </p:nvSpPr>
        <p:spPr>
          <a:xfrm>
            <a:off x="498700" y="4956200"/>
            <a:ext cx="4926000" cy="44637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Web-based user interface </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Allows management and configuration of vulnerability scans, scan results, and reports</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198" name="Google Shape;198;g244b75fb834_0_22"/>
          <p:cNvPicPr preferRelativeResize="0"/>
          <p:nvPr/>
        </p:nvPicPr>
        <p:blipFill rotWithShape="1">
          <a:blip r:embed="rId3">
            <a:alphaModFix/>
          </a:blip>
          <a:srcRect b="0" l="0" r="0" t="24064"/>
          <a:stretch/>
        </p:blipFill>
        <p:spPr>
          <a:xfrm>
            <a:off x="4781708" y="1168676"/>
            <a:ext cx="13332942" cy="8251225"/>
          </a:xfrm>
          <a:prstGeom prst="rect">
            <a:avLst/>
          </a:prstGeom>
          <a:noFill/>
          <a:ln>
            <a:noFill/>
          </a:ln>
        </p:spPr>
      </p:pic>
      <p:sp>
        <p:nvSpPr>
          <p:cNvPr id="199" name="Google Shape;199;g244b75fb834_0_22"/>
          <p:cNvSpPr/>
          <p:nvPr/>
        </p:nvSpPr>
        <p:spPr>
          <a:xfrm>
            <a:off x="4781700" y="7748850"/>
            <a:ext cx="259800" cy="2337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203" name="Shape 203"/>
        <p:cNvGrpSpPr/>
        <p:nvPr/>
      </p:nvGrpSpPr>
      <p:grpSpPr>
        <a:xfrm>
          <a:off x="0" y="0"/>
          <a:ext cx="0" cy="0"/>
          <a:chOff x="0" y="0"/>
          <a:chExt cx="0" cy="0"/>
        </a:xfrm>
      </p:grpSpPr>
      <p:grpSp>
        <p:nvGrpSpPr>
          <p:cNvPr id="204" name="Google Shape;204;g244b75fb834_0_56"/>
          <p:cNvGrpSpPr/>
          <p:nvPr/>
        </p:nvGrpSpPr>
        <p:grpSpPr>
          <a:xfrm>
            <a:off x="498699" y="518362"/>
            <a:ext cx="9321555" cy="6710707"/>
            <a:chOff x="-1566640" y="-2276492"/>
            <a:chExt cx="12428740" cy="8947610"/>
          </a:xfrm>
        </p:grpSpPr>
        <p:sp>
          <p:nvSpPr>
            <p:cNvPr id="205" name="Google Shape;205;g244b75fb834_0_56"/>
            <p:cNvSpPr txBox="1"/>
            <p:nvPr/>
          </p:nvSpPr>
          <p:spPr>
            <a:xfrm>
              <a:off x="-1566640" y="-1408708"/>
              <a:ext cx="9518100" cy="4186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000">
                  <a:solidFill>
                    <a:srgbClr val="FFFFFF"/>
                  </a:solidFill>
                  <a:latin typeface="Roboto"/>
                  <a:ea typeface="Roboto"/>
                  <a:cs typeface="Roboto"/>
                  <a:sym typeface="Roboto"/>
                </a:rPr>
                <a:t>Greenbone </a:t>
              </a:r>
              <a:endParaRPr b="1" sz="6000">
                <a:solidFill>
                  <a:srgbClr val="FFFFFF"/>
                </a:solidFill>
                <a:latin typeface="Roboto"/>
                <a:ea typeface="Roboto"/>
                <a:cs typeface="Roboto"/>
                <a:sym typeface="Roboto"/>
              </a:endParaRPr>
            </a:p>
            <a:p>
              <a:pPr indent="0" lvl="0" marL="0" marR="0" rtl="0" algn="l">
                <a:lnSpc>
                  <a:spcPct val="120000"/>
                </a:lnSpc>
                <a:spcBef>
                  <a:spcPts val="0"/>
                </a:spcBef>
                <a:spcAft>
                  <a:spcPts val="0"/>
                </a:spcAft>
                <a:buNone/>
              </a:pPr>
              <a:r>
                <a:rPr b="1" lang="en-US" sz="6000">
                  <a:solidFill>
                    <a:srgbClr val="FFFFFF"/>
                  </a:solidFill>
                  <a:latin typeface="Roboto"/>
                  <a:ea typeface="Roboto"/>
                  <a:cs typeface="Roboto"/>
                  <a:sym typeface="Roboto"/>
                </a:rPr>
                <a:t>Security </a:t>
              </a:r>
              <a:endParaRPr b="1" sz="6000">
                <a:solidFill>
                  <a:srgbClr val="FFFFFF"/>
                </a:solidFill>
                <a:latin typeface="Roboto"/>
                <a:ea typeface="Roboto"/>
                <a:cs typeface="Roboto"/>
                <a:sym typeface="Roboto"/>
              </a:endParaRPr>
            </a:p>
            <a:p>
              <a:pPr indent="0" lvl="0" marL="0" marR="0" rtl="0" algn="l">
                <a:lnSpc>
                  <a:spcPct val="120000"/>
                </a:lnSpc>
                <a:spcBef>
                  <a:spcPts val="0"/>
                </a:spcBef>
                <a:spcAft>
                  <a:spcPts val="0"/>
                </a:spcAft>
                <a:buNone/>
              </a:pPr>
              <a:r>
                <a:rPr b="1" lang="en-US" sz="6000">
                  <a:solidFill>
                    <a:srgbClr val="FFFFFF"/>
                  </a:solidFill>
                  <a:latin typeface="Roboto"/>
                  <a:ea typeface="Roboto"/>
                  <a:cs typeface="Roboto"/>
                  <a:sym typeface="Roboto"/>
                </a:rPr>
                <a:t>Assistant</a:t>
              </a:r>
              <a:endParaRPr sz="6000"/>
            </a:p>
          </p:txBody>
        </p:sp>
        <p:sp>
          <p:nvSpPr>
            <p:cNvPr id="206" name="Google Shape;206;g244b75fb834_0_56"/>
            <p:cNvSpPr txBox="1"/>
            <p:nvPr/>
          </p:nvSpPr>
          <p:spPr>
            <a:xfrm>
              <a:off x="-1566633" y="-2276492"/>
              <a:ext cx="108621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Scanning</a:t>
              </a:r>
              <a:endParaRPr/>
            </a:p>
          </p:txBody>
        </p:sp>
        <p:sp>
          <p:nvSpPr>
            <p:cNvPr id="207" name="Google Shape;207;g244b75fb834_0_56"/>
            <p:cNvSpPr txBox="1"/>
            <p:nvPr/>
          </p:nvSpPr>
          <p:spPr>
            <a:xfrm>
              <a:off x="0" y="6383718"/>
              <a:ext cx="10862100" cy="287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grpSp>
      <p:sp>
        <p:nvSpPr>
          <p:cNvPr id="208" name="Google Shape;208;g244b75fb834_0_56"/>
          <p:cNvSpPr txBox="1"/>
          <p:nvPr/>
        </p:nvSpPr>
        <p:spPr>
          <a:xfrm>
            <a:off x="498700" y="4729175"/>
            <a:ext cx="6215100" cy="34941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Summary</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Impact</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Solution</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0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209" name="Google Shape;209;g244b75fb834_0_56"/>
          <p:cNvPicPr preferRelativeResize="0"/>
          <p:nvPr/>
        </p:nvPicPr>
        <p:blipFill>
          <a:blip r:embed="rId3">
            <a:alphaModFix/>
          </a:blip>
          <a:stretch>
            <a:fillRect/>
          </a:stretch>
        </p:blipFill>
        <p:spPr>
          <a:xfrm>
            <a:off x="5649000" y="726550"/>
            <a:ext cx="12412025" cy="924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213" name="Shape 213"/>
        <p:cNvGrpSpPr/>
        <p:nvPr/>
      </p:nvGrpSpPr>
      <p:grpSpPr>
        <a:xfrm>
          <a:off x="0" y="0"/>
          <a:ext cx="0" cy="0"/>
          <a:chOff x="0" y="0"/>
          <a:chExt cx="0" cy="0"/>
        </a:xfrm>
      </p:grpSpPr>
      <p:grpSp>
        <p:nvGrpSpPr>
          <p:cNvPr id="214" name="Google Shape;214;g2459e74095e_2_14"/>
          <p:cNvGrpSpPr/>
          <p:nvPr/>
        </p:nvGrpSpPr>
        <p:grpSpPr>
          <a:xfrm>
            <a:off x="498699" y="518362"/>
            <a:ext cx="9321555" cy="6710707"/>
            <a:chOff x="-1566640" y="-2276492"/>
            <a:chExt cx="12428740" cy="8947610"/>
          </a:xfrm>
        </p:grpSpPr>
        <p:sp>
          <p:nvSpPr>
            <p:cNvPr id="215" name="Google Shape;215;g2459e74095e_2_14"/>
            <p:cNvSpPr txBox="1"/>
            <p:nvPr/>
          </p:nvSpPr>
          <p:spPr>
            <a:xfrm>
              <a:off x="-1566640" y="-1408708"/>
              <a:ext cx="9518100" cy="2709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000">
                  <a:solidFill>
                    <a:srgbClr val="FFFFFF"/>
                  </a:solidFill>
                  <a:latin typeface="Roboto"/>
                  <a:ea typeface="Roboto"/>
                  <a:cs typeface="Roboto"/>
                  <a:sym typeface="Roboto"/>
                </a:rPr>
                <a:t>Network Segmentation</a:t>
              </a:r>
              <a:endParaRPr sz="6000"/>
            </a:p>
          </p:txBody>
        </p:sp>
        <p:sp>
          <p:nvSpPr>
            <p:cNvPr id="216" name="Google Shape;216;g2459e74095e_2_14"/>
            <p:cNvSpPr txBox="1"/>
            <p:nvPr/>
          </p:nvSpPr>
          <p:spPr>
            <a:xfrm>
              <a:off x="-1566633" y="-2276492"/>
              <a:ext cx="108621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Analysis</a:t>
              </a:r>
              <a:endParaRPr/>
            </a:p>
          </p:txBody>
        </p:sp>
        <p:sp>
          <p:nvSpPr>
            <p:cNvPr id="217" name="Google Shape;217;g2459e74095e_2_14"/>
            <p:cNvSpPr txBox="1"/>
            <p:nvPr/>
          </p:nvSpPr>
          <p:spPr>
            <a:xfrm>
              <a:off x="0" y="6383718"/>
              <a:ext cx="10862100" cy="287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grpSp>
      <p:sp>
        <p:nvSpPr>
          <p:cNvPr id="218" name="Google Shape;218;g2459e74095e_2_14"/>
          <p:cNvSpPr txBox="1"/>
          <p:nvPr/>
        </p:nvSpPr>
        <p:spPr>
          <a:xfrm>
            <a:off x="498700" y="3723075"/>
            <a:ext cx="6215100" cy="63570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Workstations are interconnected  </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No distinct separation</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Exposes network to vulnerabilities and increases risk levels</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Solution: Segment networks and add IDMZ zone</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0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219" name="Google Shape;219;g2459e74095e_2_14"/>
          <p:cNvPicPr preferRelativeResize="0"/>
          <p:nvPr/>
        </p:nvPicPr>
        <p:blipFill rotWithShape="1">
          <a:blip r:embed="rId3">
            <a:alphaModFix/>
          </a:blip>
          <a:srcRect b="3744" l="0" r="0" t="0"/>
          <a:stretch/>
        </p:blipFill>
        <p:spPr>
          <a:xfrm>
            <a:off x="6821025" y="1081750"/>
            <a:ext cx="11000774" cy="79139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223" name="Shape 223"/>
        <p:cNvGrpSpPr/>
        <p:nvPr/>
      </p:nvGrpSpPr>
      <p:grpSpPr>
        <a:xfrm>
          <a:off x="0" y="0"/>
          <a:ext cx="0" cy="0"/>
          <a:chOff x="0" y="0"/>
          <a:chExt cx="0" cy="0"/>
        </a:xfrm>
      </p:grpSpPr>
      <p:grpSp>
        <p:nvGrpSpPr>
          <p:cNvPr id="224" name="Google Shape;224;g2459e74095e_2_40"/>
          <p:cNvGrpSpPr/>
          <p:nvPr/>
        </p:nvGrpSpPr>
        <p:grpSpPr>
          <a:xfrm>
            <a:off x="498700" y="518362"/>
            <a:ext cx="15829200" cy="6710707"/>
            <a:chOff x="-1566639" y="-2276492"/>
            <a:chExt cx="21105600" cy="8947610"/>
          </a:xfrm>
        </p:grpSpPr>
        <p:sp>
          <p:nvSpPr>
            <p:cNvPr id="225" name="Google Shape;225;g2459e74095e_2_40"/>
            <p:cNvSpPr txBox="1"/>
            <p:nvPr/>
          </p:nvSpPr>
          <p:spPr>
            <a:xfrm>
              <a:off x="-1566639" y="-1408708"/>
              <a:ext cx="21105600" cy="2709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6000">
                  <a:solidFill>
                    <a:srgbClr val="FFFFFF"/>
                  </a:solidFill>
                  <a:latin typeface="Roboto"/>
                  <a:ea typeface="Roboto"/>
                  <a:cs typeface="Roboto"/>
                  <a:sym typeface="Roboto"/>
                </a:rPr>
                <a:t>Human User </a:t>
              </a:r>
              <a:endParaRPr b="1" sz="6000">
                <a:solidFill>
                  <a:srgbClr val="FFFFFF"/>
                </a:solidFill>
                <a:latin typeface="Roboto"/>
                <a:ea typeface="Roboto"/>
                <a:cs typeface="Roboto"/>
                <a:sym typeface="Roboto"/>
              </a:endParaRPr>
            </a:p>
            <a:p>
              <a:pPr indent="0" lvl="0" marL="0" marR="0" rtl="0" algn="l">
                <a:lnSpc>
                  <a:spcPct val="120000"/>
                </a:lnSpc>
                <a:spcBef>
                  <a:spcPts val="0"/>
                </a:spcBef>
                <a:spcAft>
                  <a:spcPts val="0"/>
                </a:spcAft>
                <a:buNone/>
              </a:pPr>
              <a:r>
                <a:rPr b="1" lang="en-US" sz="6000">
                  <a:solidFill>
                    <a:srgbClr val="FFFFFF"/>
                  </a:solidFill>
                  <a:latin typeface="Roboto"/>
                  <a:ea typeface="Roboto"/>
                  <a:cs typeface="Roboto"/>
                  <a:sym typeface="Roboto"/>
                </a:rPr>
                <a:t>Identification/Authentication</a:t>
              </a:r>
              <a:endParaRPr sz="6000"/>
            </a:p>
          </p:txBody>
        </p:sp>
        <p:sp>
          <p:nvSpPr>
            <p:cNvPr id="226" name="Google Shape;226;g2459e74095e_2_40"/>
            <p:cNvSpPr txBox="1"/>
            <p:nvPr/>
          </p:nvSpPr>
          <p:spPr>
            <a:xfrm>
              <a:off x="-1566633" y="-2276492"/>
              <a:ext cx="108621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Analysis</a:t>
              </a:r>
              <a:endParaRPr/>
            </a:p>
          </p:txBody>
        </p:sp>
        <p:sp>
          <p:nvSpPr>
            <p:cNvPr id="227" name="Google Shape;227;g2459e74095e_2_40"/>
            <p:cNvSpPr txBox="1"/>
            <p:nvPr/>
          </p:nvSpPr>
          <p:spPr>
            <a:xfrm>
              <a:off x="0" y="6383718"/>
              <a:ext cx="10862100" cy="287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grpSp>
      <p:sp>
        <p:nvSpPr>
          <p:cNvPr id="228" name="Google Shape;228;g2459e74095e_2_40"/>
          <p:cNvSpPr txBox="1"/>
          <p:nvPr/>
        </p:nvSpPr>
        <p:spPr>
          <a:xfrm>
            <a:off x="498700" y="3976850"/>
            <a:ext cx="9854100" cy="4448400"/>
          </a:xfrm>
          <a:prstGeom prst="rect">
            <a:avLst/>
          </a:prstGeom>
          <a:noFill/>
          <a:ln>
            <a:noFill/>
          </a:ln>
        </p:spPr>
        <p:txBody>
          <a:bodyPr anchorCtr="0" anchor="t" bIns="91425" lIns="91425" spcFirstLastPara="1" rIns="91425" wrap="square" tIns="91425">
            <a:spAutoFit/>
          </a:bodyPr>
          <a:lstStyle/>
          <a:p>
            <a:pPr indent="-425450" lvl="0" marL="9144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Workstations and firewalls do not employ any authentication</a:t>
            </a:r>
            <a:endParaRPr b="1" sz="3100">
              <a:solidFill>
                <a:srgbClr val="FFFFFF"/>
              </a:solidFill>
              <a:latin typeface="Roboto"/>
              <a:ea typeface="Roboto"/>
              <a:cs typeface="Roboto"/>
              <a:sym typeface="Roboto"/>
            </a:endParaRPr>
          </a:p>
          <a:p>
            <a:pPr indent="0" lvl="0" marL="91440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9144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Malicious users can access the network</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9144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Solution: Implement user accounts and passwords</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0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229" name="Google Shape;229;g2459e74095e_2_40"/>
          <p:cNvPicPr preferRelativeResize="0"/>
          <p:nvPr/>
        </p:nvPicPr>
        <p:blipFill>
          <a:blip r:embed="rId3">
            <a:alphaModFix/>
          </a:blip>
          <a:stretch>
            <a:fillRect/>
          </a:stretch>
        </p:blipFill>
        <p:spPr>
          <a:xfrm>
            <a:off x="10258825" y="2581200"/>
            <a:ext cx="6931450" cy="6931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233" name="Shape 233"/>
        <p:cNvGrpSpPr/>
        <p:nvPr/>
      </p:nvGrpSpPr>
      <p:grpSpPr>
        <a:xfrm>
          <a:off x="0" y="0"/>
          <a:ext cx="0" cy="0"/>
          <a:chOff x="0" y="0"/>
          <a:chExt cx="0" cy="0"/>
        </a:xfrm>
      </p:grpSpPr>
      <p:grpSp>
        <p:nvGrpSpPr>
          <p:cNvPr id="234" name="Google Shape;234;g244b75fb834_0_76"/>
          <p:cNvGrpSpPr/>
          <p:nvPr/>
        </p:nvGrpSpPr>
        <p:grpSpPr>
          <a:xfrm>
            <a:off x="498700" y="518362"/>
            <a:ext cx="9771975" cy="6710707"/>
            <a:chOff x="-1566638" y="-2276492"/>
            <a:chExt cx="13029300" cy="8947610"/>
          </a:xfrm>
        </p:grpSpPr>
        <p:sp>
          <p:nvSpPr>
            <p:cNvPr id="235" name="Google Shape;235;g244b75fb834_0_76"/>
            <p:cNvSpPr txBox="1"/>
            <p:nvPr/>
          </p:nvSpPr>
          <p:spPr>
            <a:xfrm>
              <a:off x="-1566638" y="-1408708"/>
              <a:ext cx="13029300" cy="164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8000">
                  <a:solidFill>
                    <a:srgbClr val="FFFFFF"/>
                  </a:solidFill>
                  <a:latin typeface="Roboto"/>
                  <a:ea typeface="Roboto"/>
                  <a:cs typeface="Roboto"/>
                  <a:sym typeface="Roboto"/>
                </a:rPr>
                <a:t>Using ISA/IEC 62443</a:t>
              </a:r>
              <a:endParaRPr/>
            </a:p>
          </p:txBody>
        </p:sp>
        <p:sp>
          <p:nvSpPr>
            <p:cNvPr id="236" name="Google Shape;236;g244b75fb834_0_76"/>
            <p:cNvSpPr txBox="1"/>
            <p:nvPr/>
          </p:nvSpPr>
          <p:spPr>
            <a:xfrm>
              <a:off x="-1566633" y="-2276492"/>
              <a:ext cx="108621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Analysis </a:t>
              </a:r>
              <a:endParaRPr/>
            </a:p>
          </p:txBody>
        </p:sp>
        <p:sp>
          <p:nvSpPr>
            <p:cNvPr id="237" name="Google Shape;237;g244b75fb834_0_76"/>
            <p:cNvSpPr txBox="1"/>
            <p:nvPr/>
          </p:nvSpPr>
          <p:spPr>
            <a:xfrm>
              <a:off x="0" y="6383718"/>
              <a:ext cx="10862100" cy="287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grpSp>
      <p:sp>
        <p:nvSpPr>
          <p:cNvPr id="238" name="Google Shape;238;g244b75fb834_0_76"/>
          <p:cNvSpPr txBox="1"/>
          <p:nvPr/>
        </p:nvSpPr>
        <p:spPr>
          <a:xfrm>
            <a:off x="498700" y="4072125"/>
            <a:ext cx="7472100" cy="51717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Clr>
                <a:srgbClr val="FFFFFF"/>
              </a:buClr>
              <a:buSzPts val="3600"/>
              <a:buFont typeface="Roboto"/>
              <a:buChar char="●"/>
            </a:pPr>
            <a:r>
              <a:rPr b="1" lang="en-US" sz="3600">
                <a:solidFill>
                  <a:srgbClr val="FFFFFF"/>
                </a:solidFill>
                <a:latin typeface="Roboto"/>
                <a:ea typeface="Roboto"/>
                <a:cs typeface="Roboto"/>
                <a:sym typeface="Roboto"/>
              </a:rPr>
              <a:t>Discover vulnerabilities </a:t>
            </a:r>
            <a:endParaRPr b="1" sz="36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600">
              <a:solidFill>
                <a:srgbClr val="FFFFFF"/>
              </a:solidFill>
              <a:latin typeface="Roboto"/>
              <a:ea typeface="Roboto"/>
              <a:cs typeface="Roboto"/>
              <a:sym typeface="Roboto"/>
            </a:endParaRPr>
          </a:p>
          <a:p>
            <a:pPr indent="-457200" lvl="1" marL="914400" rtl="0" algn="l">
              <a:spcBef>
                <a:spcPts val="0"/>
              </a:spcBef>
              <a:spcAft>
                <a:spcPts val="0"/>
              </a:spcAft>
              <a:buClr>
                <a:srgbClr val="FFFFFF"/>
              </a:buClr>
              <a:buSzPts val="3600"/>
              <a:buFont typeface="Roboto"/>
              <a:buChar char="○"/>
            </a:pPr>
            <a:r>
              <a:rPr b="1" lang="en-US" sz="3600">
                <a:solidFill>
                  <a:srgbClr val="FFFFFF"/>
                </a:solidFill>
                <a:latin typeface="Roboto"/>
                <a:ea typeface="Roboto"/>
                <a:cs typeface="Roboto"/>
                <a:sym typeface="Roboto"/>
              </a:rPr>
              <a:t>Level of potential exposure</a:t>
            </a:r>
            <a:endParaRPr b="1" sz="3600">
              <a:solidFill>
                <a:srgbClr val="FFFFFF"/>
              </a:solidFill>
              <a:latin typeface="Roboto"/>
              <a:ea typeface="Roboto"/>
              <a:cs typeface="Roboto"/>
              <a:sym typeface="Roboto"/>
            </a:endParaRPr>
          </a:p>
          <a:p>
            <a:pPr indent="0" lvl="0" marL="914400" rtl="0" algn="l">
              <a:spcBef>
                <a:spcPts val="0"/>
              </a:spcBef>
              <a:spcAft>
                <a:spcPts val="0"/>
              </a:spcAft>
              <a:buNone/>
            </a:pPr>
            <a:r>
              <a:t/>
            </a:r>
            <a:endParaRPr b="1" sz="3600">
              <a:solidFill>
                <a:srgbClr val="FFFFFF"/>
              </a:solidFill>
              <a:latin typeface="Roboto"/>
              <a:ea typeface="Roboto"/>
              <a:cs typeface="Roboto"/>
              <a:sym typeface="Roboto"/>
            </a:endParaRPr>
          </a:p>
          <a:p>
            <a:pPr indent="-457200" lvl="1" marL="914400" rtl="0" algn="l">
              <a:spcBef>
                <a:spcPts val="0"/>
              </a:spcBef>
              <a:spcAft>
                <a:spcPts val="0"/>
              </a:spcAft>
              <a:buClr>
                <a:srgbClr val="FFFFFF"/>
              </a:buClr>
              <a:buSzPts val="3600"/>
              <a:buFont typeface="Roboto"/>
              <a:buChar char="○"/>
            </a:pPr>
            <a:r>
              <a:rPr b="1" lang="en-US" sz="3600">
                <a:solidFill>
                  <a:srgbClr val="FFFFFF"/>
                </a:solidFill>
                <a:latin typeface="Roboto"/>
                <a:ea typeface="Roboto"/>
                <a:cs typeface="Roboto"/>
                <a:sym typeface="Roboto"/>
              </a:rPr>
              <a:t>Level of impact on end user</a:t>
            </a:r>
            <a:endParaRPr b="1" sz="3600">
              <a:solidFill>
                <a:srgbClr val="FFFFFF"/>
              </a:solidFill>
              <a:latin typeface="Roboto"/>
              <a:ea typeface="Roboto"/>
              <a:cs typeface="Roboto"/>
              <a:sym typeface="Roboto"/>
            </a:endParaRPr>
          </a:p>
          <a:p>
            <a:pPr indent="0" lvl="0" marL="914400" rtl="0" algn="l">
              <a:spcBef>
                <a:spcPts val="0"/>
              </a:spcBef>
              <a:spcAft>
                <a:spcPts val="0"/>
              </a:spcAft>
              <a:buNone/>
            </a:pPr>
            <a:r>
              <a:t/>
            </a:r>
            <a:endParaRPr b="1" sz="3600">
              <a:solidFill>
                <a:srgbClr val="FFFFFF"/>
              </a:solidFill>
              <a:latin typeface="Roboto"/>
              <a:ea typeface="Roboto"/>
              <a:cs typeface="Roboto"/>
              <a:sym typeface="Roboto"/>
            </a:endParaRPr>
          </a:p>
          <a:p>
            <a:pPr indent="-457200" lvl="1" marL="914400" rtl="0" algn="l">
              <a:spcBef>
                <a:spcPts val="0"/>
              </a:spcBef>
              <a:spcAft>
                <a:spcPts val="0"/>
              </a:spcAft>
              <a:buClr>
                <a:srgbClr val="FFFFFF"/>
              </a:buClr>
              <a:buSzPts val="3600"/>
              <a:buFont typeface="Roboto"/>
              <a:buChar char="○"/>
            </a:pPr>
            <a:r>
              <a:rPr b="1" lang="en-US" sz="3600">
                <a:solidFill>
                  <a:srgbClr val="FFFFFF"/>
                </a:solidFill>
                <a:latin typeface="Roboto"/>
                <a:ea typeface="Roboto"/>
                <a:cs typeface="Roboto"/>
                <a:sym typeface="Roboto"/>
              </a:rPr>
              <a:t>Root cause analysis</a:t>
            </a:r>
            <a:endParaRPr b="1" sz="3600">
              <a:solidFill>
                <a:srgbClr val="FFFFFF"/>
              </a:solidFill>
              <a:latin typeface="Roboto"/>
              <a:ea typeface="Roboto"/>
              <a:cs typeface="Roboto"/>
              <a:sym typeface="Roboto"/>
            </a:endParaRPr>
          </a:p>
          <a:p>
            <a:pPr indent="0" lvl="0" marL="914400" rtl="0" algn="l">
              <a:spcBef>
                <a:spcPts val="0"/>
              </a:spcBef>
              <a:spcAft>
                <a:spcPts val="0"/>
              </a:spcAft>
              <a:buNone/>
            </a:pPr>
            <a:r>
              <a:t/>
            </a:r>
            <a:endParaRPr b="1" sz="3600">
              <a:solidFill>
                <a:srgbClr val="FFFFFF"/>
              </a:solidFill>
              <a:latin typeface="Roboto"/>
              <a:ea typeface="Roboto"/>
              <a:cs typeface="Roboto"/>
              <a:sym typeface="Roboto"/>
            </a:endParaRPr>
          </a:p>
          <a:p>
            <a:pPr indent="-457200" lvl="1" marL="914400" rtl="0" algn="l">
              <a:spcBef>
                <a:spcPts val="0"/>
              </a:spcBef>
              <a:spcAft>
                <a:spcPts val="0"/>
              </a:spcAft>
              <a:buClr>
                <a:srgbClr val="FFFFFF"/>
              </a:buClr>
              <a:buSzPts val="3600"/>
              <a:buFont typeface="Roboto"/>
              <a:buChar char="○"/>
            </a:pPr>
            <a:r>
              <a:rPr b="1" lang="en-US" sz="3600">
                <a:solidFill>
                  <a:srgbClr val="FFFFFF"/>
                </a:solidFill>
                <a:latin typeface="Roboto"/>
                <a:ea typeface="Roboto"/>
                <a:cs typeface="Roboto"/>
                <a:sym typeface="Roboto"/>
              </a:rPr>
              <a:t>Complexity of the change</a:t>
            </a:r>
            <a:endParaRPr b="1" sz="3600">
              <a:solidFill>
                <a:srgbClr val="FFFFFF"/>
              </a:solidFill>
              <a:latin typeface="Roboto"/>
              <a:ea typeface="Roboto"/>
              <a:cs typeface="Roboto"/>
              <a:sym typeface="Roboto"/>
            </a:endParaRPr>
          </a:p>
        </p:txBody>
      </p:sp>
      <p:pic>
        <p:nvPicPr>
          <p:cNvPr id="239" name="Google Shape;239;g244b75fb834_0_76"/>
          <p:cNvPicPr preferRelativeResize="0"/>
          <p:nvPr/>
        </p:nvPicPr>
        <p:blipFill>
          <a:blip r:embed="rId3">
            <a:alphaModFix/>
          </a:blip>
          <a:stretch>
            <a:fillRect/>
          </a:stretch>
        </p:blipFill>
        <p:spPr>
          <a:xfrm>
            <a:off x="8447875" y="3812871"/>
            <a:ext cx="8675625" cy="5430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243" name="Shape 243"/>
        <p:cNvGrpSpPr/>
        <p:nvPr/>
      </p:nvGrpSpPr>
      <p:grpSpPr>
        <a:xfrm>
          <a:off x="0" y="0"/>
          <a:ext cx="0" cy="0"/>
          <a:chOff x="0" y="0"/>
          <a:chExt cx="0" cy="0"/>
        </a:xfrm>
      </p:grpSpPr>
      <p:grpSp>
        <p:nvGrpSpPr>
          <p:cNvPr id="244" name="Google Shape;244;g24353bd23ad_0_54"/>
          <p:cNvGrpSpPr/>
          <p:nvPr/>
        </p:nvGrpSpPr>
        <p:grpSpPr>
          <a:xfrm>
            <a:off x="480995" y="418100"/>
            <a:ext cx="13175100" cy="1785628"/>
            <a:chOff x="-152400" y="-104792"/>
            <a:chExt cx="17566800" cy="2380837"/>
          </a:xfrm>
        </p:grpSpPr>
        <p:sp>
          <p:nvSpPr>
            <p:cNvPr id="245" name="Google Shape;245;g24353bd23ad_0_54"/>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246" name="Google Shape;246;g24353bd23ad_0_54"/>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Summary</a:t>
              </a:r>
              <a:endParaRPr/>
            </a:p>
          </p:txBody>
        </p:sp>
      </p:grpSp>
      <p:sp>
        <p:nvSpPr>
          <p:cNvPr id="247" name="Google Shape;247;g24353bd23ad_0_54"/>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248" name="Google Shape;248;g24353bd23ad_0_54"/>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249" name="Google Shape;249;g24353bd23ad_0_54"/>
          <p:cNvSpPr txBox="1"/>
          <p:nvPr/>
        </p:nvSpPr>
        <p:spPr>
          <a:xfrm>
            <a:off x="671500" y="3560875"/>
            <a:ext cx="9701100" cy="3340200"/>
          </a:xfrm>
          <a:prstGeom prst="rect">
            <a:avLst/>
          </a:prstGeom>
          <a:noFill/>
          <a:ln>
            <a:noFill/>
          </a:ln>
        </p:spPr>
        <p:txBody>
          <a:bodyPr anchorCtr="0" anchor="t" bIns="91425" lIns="91425" spcFirstLastPara="1" rIns="91425" wrap="square" tIns="91425">
            <a:spAutoFit/>
          </a:bodyPr>
          <a:lstStyle/>
          <a:p>
            <a:pPr indent="-488950" lvl="0" marL="457200" rtl="0" algn="l">
              <a:spcBef>
                <a:spcPts val="0"/>
              </a:spcBef>
              <a:spcAft>
                <a:spcPts val="0"/>
              </a:spcAft>
              <a:buClr>
                <a:srgbClr val="FFFFFF"/>
              </a:buClr>
              <a:buSzPts val="4100"/>
              <a:buFont typeface="Roboto"/>
              <a:buAutoNum type="arabicPeriod"/>
            </a:pPr>
            <a:r>
              <a:rPr b="1" lang="en-US" sz="4100">
                <a:solidFill>
                  <a:srgbClr val="FFFFFF"/>
                </a:solidFill>
                <a:latin typeface="Roboto"/>
                <a:ea typeface="Roboto"/>
                <a:cs typeface="Roboto"/>
                <a:sym typeface="Roboto"/>
              </a:rPr>
              <a:t>Gain access to host on network</a:t>
            </a:r>
            <a:endParaRPr b="1" sz="4100">
              <a:solidFill>
                <a:srgbClr val="FFFFFF"/>
              </a:solidFill>
              <a:latin typeface="Roboto"/>
              <a:ea typeface="Roboto"/>
              <a:cs typeface="Roboto"/>
              <a:sym typeface="Roboto"/>
            </a:endParaRPr>
          </a:p>
          <a:p>
            <a:pPr indent="0" lvl="0" marL="0" rtl="0" algn="l">
              <a:spcBef>
                <a:spcPts val="0"/>
              </a:spcBef>
              <a:spcAft>
                <a:spcPts val="0"/>
              </a:spcAft>
              <a:buNone/>
            </a:pPr>
            <a:r>
              <a:t/>
            </a:r>
            <a:endParaRPr b="1" sz="4100">
              <a:solidFill>
                <a:srgbClr val="FFFFFF"/>
              </a:solidFill>
              <a:latin typeface="Roboto"/>
              <a:ea typeface="Roboto"/>
              <a:cs typeface="Roboto"/>
              <a:sym typeface="Roboto"/>
            </a:endParaRPr>
          </a:p>
          <a:p>
            <a:pPr indent="-488950" lvl="0" marL="457200" rtl="0" algn="l">
              <a:spcBef>
                <a:spcPts val="0"/>
              </a:spcBef>
              <a:spcAft>
                <a:spcPts val="0"/>
              </a:spcAft>
              <a:buClr>
                <a:srgbClr val="FFFFFF"/>
              </a:buClr>
              <a:buSzPts val="4100"/>
              <a:buFont typeface="Roboto"/>
              <a:buAutoNum type="arabicPeriod"/>
            </a:pPr>
            <a:r>
              <a:rPr b="1" lang="en-US" sz="4100">
                <a:solidFill>
                  <a:srgbClr val="FFFFFF"/>
                </a:solidFill>
                <a:latin typeface="Roboto"/>
                <a:ea typeface="Roboto"/>
                <a:cs typeface="Roboto"/>
                <a:sym typeface="Roboto"/>
              </a:rPr>
              <a:t>Escalate privileges if needed</a:t>
            </a:r>
            <a:endParaRPr b="1" sz="4100">
              <a:solidFill>
                <a:srgbClr val="FFFFFF"/>
              </a:solidFill>
              <a:latin typeface="Roboto"/>
              <a:ea typeface="Roboto"/>
              <a:cs typeface="Roboto"/>
              <a:sym typeface="Roboto"/>
            </a:endParaRPr>
          </a:p>
          <a:p>
            <a:pPr indent="0" lvl="0" marL="0" rtl="0" algn="l">
              <a:spcBef>
                <a:spcPts val="0"/>
              </a:spcBef>
              <a:spcAft>
                <a:spcPts val="0"/>
              </a:spcAft>
              <a:buNone/>
            </a:pPr>
            <a:r>
              <a:t/>
            </a:r>
            <a:endParaRPr b="1" sz="4100">
              <a:solidFill>
                <a:srgbClr val="FFFFFF"/>
              </a:solidFill>
              <a:latin typeface="Roboto"/>
              <a:ea typeface="Roboto"/>
              <a:cs typeface="Roboto"/>
              <a:sym typeface="Roboto"/>
            </a:endParaRPr>
          </a:p>
          <a:p>
            <a:pPr indent="-488950" lvl="0" marL="457200" rtl="0" algn="l">
              <a:spcBef>
                <a:spcPts val="0"/>
              </a:spcBef>
              <a:spcAft>
                <a:spcPts val="0"/>
              </a:spcAft>
              <a:buClr>
                <a:srgbClr val="FFFFFF"/>
              </a:buClr>
              <a:buSzPts val="4100"/>
              <a:buFont typeface="Roboto"/>
              <a:buAutoNum type="arabicPeriod"/>
            </a:pPr>
            <a:r>
              <a:rPr b="1" lang="en-US" sz="4100">
                <a:solidFill>
                  <a:srgbClr val="FFFFFF"/>
                </a:solidFill>
                <a:latin typeface="Roboto"/>
                <a:ea typeface="Roboto"/>
                <a:cs typeface="Roboto"/>
                <a:sym typeface="Roboto"/>
              </a:rPr>
              <a:t>Install WannaCry </a:t>
            </a:r>
            <a:endParaRPr b="1" sz="4100">
              <a:solidFill>
                <a:srgbClr val="FFFFFF"/>
              </a:solidFill>
              <a:latin typeface="Roboto"/>
              <a:ea typeface="Roboto"/>
              <a:cs typeface="Roboto"/>
              <a:sym typeface="Roboto"/>
            </a:endParaRPr>
          </a:p>
        </p:txBody>
      </p:sp>
      <p:pic>
        <p:nvPicPr>
          <p:cNvPr id="250" name="Google Shape;250;g24353bd23ad_0_54"/>
          <p:cNvPicPr preferRelativeResize="0"/>
          <p:nvPr/>
        </p:nvPicPr>
        <p:blipFill>
          <a:blip r:embed="rId3">
            <a:alphaModFix/>
          </a:blip>
          <a:stretch>
            <a:fillRect/>
          </a:stretch>
        </p:blipFill>
        <p:spPr>
          <a:xfrm>
            <a:off x="8743550" y="3348775"/>
            <a:ext cx="9211301" cy="438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254" name="Shape 254"/>
        <p:cNvGrpSpPr/>
        <p:nvPr/>
      </p:nvGrpSpPr>
      <p:grpSpPr>
        <a:xfrm>
          <a:off x="0" y="0"/>
          <a:ext cx="0" cy="0"/>
          <a:chOff x="0" y="0"/>
          <a:chExt cx="0" cy="0"/>
        </a:xfrm>
      </p:grpSpPr>
      <p:grpSp>
        <p:nvGrpSpPr>
          <p:cNvPr id="255" name="Google Shape;255;p9"/>
          <p:cNvGrpSpPr/>
          <p:nvPr/>
        </p:nvGrpSpPr>
        <p:grpSpPr>
          <a:xfrm>
            <a:off x="480995" y="418100"/>
            <a:ext cx="13175100" cy="1785628"/>
            <a:chOff x="-152400" y="-104792"/>
            <a:chExt cx="17566800" cy="2380837"/>
          </a:xfrm>
        </p:grpSpPr>
        <p:sp>
          <p:nvSpPr>
            <p:cNvPr id="256" name="Google Shape;256;p9"/>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257" name="Google Shape;257;p9"/>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Attack Vector</a:t>
              </a:r>
              <a:endParaRPr/>
            </a:p>
          </p:txBody>
        </p:sp>
      </p:grpSp>
      <p:sp>
        <p:nvSpPr>
          <p:cNvPr id="258" name="Google Shape;258;p9"/>
          <p:cNvSpPr txBox="1"/>
          <p:nvPr/>
        </p:nvSpPr>
        <p:spPr>
          <a:xfrm>
            <a:off x="571500" y="3429000"/>
            <a:ext cx="9286800" cy="503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solidFill>
                  <a:srgbClr val="FFBE40"/>
                </a:solidFill>
                <a:latin typeface="Roboto"/>
                <a:ea typeface="Roboto"/>
                <a:cs typeface="Roboto"/>
                <a:sym typeface="Roboto"/>
              </a:rPr>
              <a:t>Vulnerability Exploits</a:t>
            </a:r>
            <a:endParaRPr b="1" sz="3500">
              <a:solidFill>
                <a:srgbClr val="FFBE40"/>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MS17-010</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EternalBlue</a:t>
            </a:r>
            <a:endParaRPr b="1" sz="3000">
              <a:solidFill>
                <a:srgbClr val="FFFFFF"/>
              </a:solidFill>
              <a:latin typeface="Roboto"/>
              <a:ea typeface="Roboto"/>
              <a:cs typeface="Roboto"/>
              <a:sym typeface="Roboto"/>
            </a:endParaRPr>
          </a:p>
          <a:p>
            <a:pPr indent="0" lvl="0" marL="0" rtl="0" algn="l">
              <a:spcBef>
                <a:spcPts val="0"/>
              </a:spcBef>
              <a:spcAft>
                <a:spcPts val="0"/>
              </a:spcAft>
              <a:buNone/>
            </a:pPr>
            <a:r>
              <a:t/>
            </a:r>
            <a:endParaRPr b="1" sz="3500">
              <a:solidFill>
                <a:srgbClr val="FFFFFF"/>
              </a:solidFill>
              <a:latin typeface="Roboto"/>
              <a:ea typeface="Roboto"/>
              <a:cs typeface="Roboto"/>
              <a:sym typeface="Roboto"/>
            </a:endParaRPr>
          </a:p>
          <a:p>
            <a:pPr indent="0" lvl="0" marL="0" rtl="0" algn="l">
              <a:spcBef>
                <a:spcPts val="0"/>
              </a:spcBef>
              <a:spcAft>
                <a:spcPts val="0"/>
              </a:spcAft>
              <a:buNone/>
            </a:pPr>
            <a:r>
              <a:rPr b="1" lang="en-US" sz="3500">
                <a:solidFill>
                  <a:srgbClr val="FFBE40"/>
                </a:solidFill>
                <a:latin typeface="Roboto"/>
                <a:ea typeface="Roboto"/>
                <a:cs typeface="Roboto"/>
                <a:sym typeface="Roboto"/>
              </a:rPr>
              <a:t>Trojan</a:t>
            </a:r>
            <a:endParaRPr b="1" sz="3500">
              <a:solidFill>
                <a:srgbClr val="FFBE40"/>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Reverse TCP shell</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Privilege Escalation</a:t>
            </a:r>
            <a:endParaRPr b="1" sz="3500">
              <a:solidFill>
                <a:srgbClr val="FFFFFF"/>
              </a:solidFill>
              <a:latin typeface="Roboto"/>
              <a:ea typeface="Roboto"/>
              <a:cs typeface="Roboto"/>
              <a:sym typeface="Roboto"/>
            </a:endParaRPr>
          </a:p>
          <a:p>
            <a:pPr indent="0" lvl="0" marL="0" rtl="0" algn="l">
              <a:spcBef>
                <a:spcPts val="0"/>
              </a:spcBef>
              <a:spcAft>
                <a:spcPts val="0"/>
              </a:spcAft>
              <a:buNone/>
            </a:pPr>
            <a:r>
              <a:t/>
            </a:r>
            <a:endParaRPr b="1" sz="35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500">
              <a:solidFill>
                <a:schemeClr val="lt1"/>
              </a:solidFill>
              <a:latin typeface="Roboto"/>
              <a:ea typeface="Roboto"/>
              <a:cs typeface="Roboto"/>
              <a:sym typeface="Roboto"/>
            </a:endParaRPr>
          </a:p>
        </p:txBody>
      </p:sp>
      <p:pic>
        <p:nvPicPr>
          <p:cNvPr id="259" name="Google Shape;259;p9"/>
          <p:cNvPicPr preferRelativeResize="0"/>
          <p:nvPr/>
        </p:nvPicPr>
        <p:blipFill rotWithShape="1">
          <a:blip r:embed="rId3">
            <a:alphaModFix/>
          </a:blip>
          <a:srcRect b="-1749" l="-1400" r="1400" t="1750"/>
          <a:stretch/>
        </p:blipFill>
        <p:spPr>
          <a:xfrm>
            <a:off x="5774111" y="2287950"/>
            <a:ext cx="12440664" cy="6997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263" name="Shape 263"/>
        <p:cNvGrpSpPr/>
        <p:nvPr/>
      </p:nvGrpSpPr>
      <p:grpSpPr>
        <a:xfrm>
          <a:off x="0" y="0"/>
          <a:ext cx="0" cy="0"/>
          <a:chOff x="0" y="0"/>
          <a:chExt cx="0" cy="0"/>
        </a:xfrm>
      </p:grpSpPr>
      <p:grpSp>
        <p:nvGrpSpPr>
          <p:cNvPr id="264" name="Google Shape;264;g24353bd23ad_0_122"/>
          <p:cNvGrpSpPr/>
          <p:nvPr/>
        </p:nvGrpSpPr>
        <p:grpSpPr>
          <a:xfrm>
            <a:off x="480995" y="418100"/>
            <a:ext cx="13175100" cy="1785628"/>
            <a:chOff x="-152400" y="-104792"/>
            <a:chExt cx="17566800" cy="2380837"/>
          </a:xfrm>
        </p:grpSpPr>
        <p:sp>
          <p:nvSpPr>
            <p:cNvPr id="265" name="Google Shape;265;g24353bd23ad_0_122"/>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266" name="Google Shape;266;g24353bd23ad_0_122"/>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Exploits - Before installation of WannaCry</a:t>
              </a:r>
              <a:endParaRPr/>
            </a:p>
          </p:txBody>
        </p:sp>
      </p:grpSp>
      <p:sp>
        <p:nvSpPr>
          <p:cNvPr id="267" name="Google Shape;267;g24353bd23ad_0_122"/>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268" name="Google Shape;268;g24353bd23ad_0_122"/>
          <p:cNvPicPr preferRelativeResize="0"/>
          <p:nvPr/>
        </p:nvPicPr>
        <p:blipFill>
          <a:blip r:embed="rId3">
            <a:alphaModFix/>
          </a:blip>
          <a:stretch>
            <a:fillRect/>
          </a:stretch>
        </p:blipFill>
        <p:spPr>
          <a:xfrm>
            <a:off x="4187799" y="2268150"/>
            <a:ext cx="10459749" cy="7779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272" name="Shape 272"/>
        <p:cNvGrpSpPr/>
        <p:nvPr/>
      </p:nvGrpSpPr>
      <p:grpSpPr>
        <a:xfrm>
          <a:off x="0" y="0"/>
          <a:ext cx="0" cy="0"/>
          <a:chOff x="0" y="0"/>
          <a:chExt cx="0" cy="0"/>
        </a:xfrm>
      </p:grpSpPr>
      <p:grpSp>
        <p:nvGrpSpPr>
          <p:cNvPr id="273" name="Google Shape;273;g24353bd23ad_0_66"/>
          <p:cNvGrpSpPr/>
          <p:nvPr/>
        </p:nvGrpSpPr>
        <p:grpSpPr>
          <a:xfrm>
            <a:off x="480995" y="418100"/>
            <a:ext cx="13175100" cy="1785628"/>
            <a:chOff x="-152400" y="-104792"/>
            <a:chExt cx="17566800" cy="2380837"/>
          </a:xfrm>
        </p:grpSpPr>
        <p:sp>
          <p:nvSpPr>
            <p:cNvPr id="274" name="Google Shape;274;g24353bd23ad_0_66"/>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275" name="Google Shape;275;g24353bd23ad_0_66"/>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Exploits - Scanning</a:t>
              </a:r>
              <a:endParaRPr/>
            </a:p>
          </p:txBody>
        </p:sp>
      </p:grpSp>
      <p:sp>
        <p:nvSpPr>
          <p:cNvPr id="276" name="Google Shape;276;g24353bd23ad_0_66"/>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277" name="Google Shape;277;g24353bd23ad_0_66"/>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278" name="Google Shape;278;g24353bd23ad_0_66"/>
          <p:cNvPicPr preferRelativeResize="0"/>
          <p:nvPr/>
        </p:nvPicPr>
        <p:blipFill rotWithShape="1">
          <a:blip r:embed="rId3">
            <a:alphaModFix/>
          </a:blip>
          <a:srcRect b="0" l="0" r="0" t="0"/>
          <a:stretch/>
        </p:blipFill>
        <p:spPr>
          <a:xfrm>
            <a:off x="585800" y="3729050"/>
            <a:ext cx="17240251" cy="4167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92" name="Shape 92"/>
        <p:cNvGrpSpPr/>
        <p:nvPr/>
      </p:nvGrpSpPr>
      <p:grpSpPr>
        <a:xfrm>
          <a:off x="0" y="0"/>
          <a:ext cx="0" cy="0"/>
          <a:chOff x="0" y="0"/>
          <a:chExt cx="0" cy="0"/>
        </a:xfrm>
      </p:grpSpPr>
      <p:grpSp>
        <p:nvGrpSpPr>
          <p:cNvPr id="93" name="Google Shape;93;p2"/>
          <p:cNvGrpSpPr/>
          <p:nvPr/>
        </p:nvGrpSpPr>
        <p:grpSpPr>
          <a:xfrm>
            <a:off x="1733550" y="2538667"/>
            <a:ext cx="5479596" cy="2306921"/>
            <a:chOff x="0" y="-9525"/>
            <a:chExt cx="7306129" cy="3075895"/>
          </a:xfrm>
        </p:grpSpPr>
        <p:sp>
          <p:nvSpPr>
            <p:cNvPr id="94" name="Google Shape;94;p2"/>
            <p:cNvSpPr txBox="1"/>
            <p:nvPr/>
          </p:nvSpPr>
          <p:spPr>
            <a:xfrm>
              <a:off x="0" y="1126445"/>
              <a:ext cx="7306129" cy="1939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9500" u="none" cap="none" strike="noStrike">
                  <a:solidFill>
                    <a:srgbClr val="FFFFFF"/>
                  </a:solidFill>
                  <a:latin typeface="Roboto"/>
                  <a:ea typeface="Roboto"/>
                  <a:cs typeface="Roboto"/>
                  <a:sym typeface="Roboto"/>
                </a:rPr>
                <a:t>AGENDA</a:t>
              </a:r>
              <a:endParaRPr/>
            </a:p>
          </p:txBody>
        </p:sp>
        <p:sp>
          <p:nvSpPr>
            <p:cNvPr id="95" name="Google Shape;95;p2"/>
            <p:cNvSpPr txBox="1"/>
            <p:nvPr/>
          </p:nvSpPr>
          <p:spPr>
            <a:xfrm>
              <a:off x="0" y="-9525"/>
              <a:ext cx="7306129" cy="619125"/>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i="0" lang="en-US" sz="2999" u="none" cap="none" strike="noStrike">
                  <a:solidFill>
                    <a:srgbClr val="FFBE40"/>
                  </a:solidFill>
                  <a:latin typeface="Roboto"/>
                  <a:ea typeface="Roboto"/>
                  <a:cs typeface="Roboto"/>
                  <a:sym typeface="Roboto"/>
                </a:rPr>
                <a:t>WHAT'S IN STORE</a:t>
              </a:r>
              <a:endParaRPr/>
            </a:p>
          </p:txBody>
        </p:sp>
      </p:grpSp>
      <p:graphicFrame>
        <p:nvGraphicFramePr>
          <p:cNvPr id="96" name="Google Shape;96;p2"/>
          <p:cNvGraphicFramePr/>
          <p:nvPr/>
        </p:nvGraphicFramePr>
        <p:xfrm>
          <a:off x="8600130" y="1430864"/>
          <a:ext cx="3000000" cy="3000000"/>
        </p:xfrm>
        <a:graphic>
          <a:graphicData uri="http://schemas.openxmlformats.org/drawingml/2006/table">
            <a:tbl>
              <a:tblPr>
                <a:noFill/>
                <a:tableStyleId>{03E5374A-3BBF-4A3D-B299-4D280161F045}</a:tableStyleId>
              </a:tblPr>
              <a:tblGrid>
                <a:gridCol w="937575"/>
                <a:gridCol w="7721600"/>
              </a:tblGrid>
              <a:tr h="607075">
                <a:tc>
                  <a:txBody>
                    <a:bodyPr/>
                    <a:lstStyle/>
                    <a:p>
                      <a:pPr indent="0" lvl="0" marL="0" marR="0" rtl="0" algn="l">
                        <a:lnSpc>
                          <a:spcPct val="140000"/>
                        </a:lnSpc>
                        <a:spcBef>
                          <a:spcPts val="0"/>
                        </a:spcBef>
                        <a:spcAft>
                          <a:spcPts val="0"/>
                        </a:spcAft>
                        <a:buNone/>
                      </a:pPr>
                      <a:r>
                        <a:rPr b="1" lang="en-US" sz="3600" u="none" cap="none" strike="noStrike">
                          <a:solidFill>
                            <a:srgbClr val="FFBE40"/>
                          </a:solidFill>
                          <a:latin typeface="Roboto"/>
                          <a:ea typeface="Roboto"/>
                          <a:cs typeface="Roboto"/>
                          <a:sym typeface="Roboto"/>
                        </a:rPr>
                        <a:t>01</a:t>
                      </a:r>
                      <a:endParaRPr b="1" sz="3600" u="none" cap="none" strike="noStrike"/>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b="1" lang="en-US" sz="3600" u="none" cap="none" strike="noStrike">
                          <a:solidFill>
                            <a:srgbClr val="FFFFFF"/>
                          </a:solidFill>
                          <a:latin typeface="Roboto"/>
                          <a:ea typeface="Roboto"/>
                          <a:cs typeface="Roboto"/>
                          <a:sym typeface="Roboto"/>
                        </a:rPr>
                        <a:t>Introduction </a:t>
                      </a:r>
                      <a:endParaRPr b="1" sz="3600" u="none" cap="none" strike="noStrike"/>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r>
              <a:tr h="607075">
                <a:tc>
                  <a:txBody>
                    <a:bodyPr/>
                    <a:lstStyle/>
                    <a:p>
                      <a:pPr indent="0" lvl="0" marL="0" marR="0" rtl="0" algn="l">
                        <a:lnSpc>
                          <a:spcPct val="140000"/>
                        </a:lnSpc>
                        <a:spcBef>
                          <a:spcPts val="0"/>
                        </a:spcBef>
                        <a:spcAft>
                          <a:spcPts val="0"/>
                        </a:spcAft>
                        <a:buNone/>
                      </a:pPr>
                      <a:r>
                        <a:rPr b="1" lang="en-US" sz="3600" u="none" cap="none" strike="noStrike">
                          <a:solidFill>
                            <a:srgbClr val="FFBE40"/>
                          </a:solidFill>
                          <a:latin typeface="Roboto"/>
                          <a:ea typeface="Roboto"/>
                          <a:cs typeface="Roboto"/>
                          <a:sym typeface="Roboto"/>
                        </a:rPr>
                        <a:t>02</a:t>
                      </a:r>
                      <a:endParaRPr b="1" sz="3600" u="none" cap="none" strike="noStrike"/>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c>
                  <a:txBody>
                    <a:bodyPr/>
                    <a:lstStyle/>
                    <a:p>
                      <a:pPr indent="0" lvl="0" marL="0" rtl="0" algn="l">
                        <a:lnSpc>
                          <a:spcPct val="140000"/>
                        </a:lnSpc>
                        <a:spcBef>
                          <a:spcPts val="0"/>
                        </a:spcBef>
                        <a:spcAft>
                          <a:spcPts val="0"/>
                        </a:spcAft>
                        <a:buClr>
                          <a:schemeClr val="dk1"/>
                        </a:buClr>
                        <a:buFont typeface="Arial"/>
                        <a:buNone/>
                      </a:pPr>
                      <a:r>
                        <a:rPr b="1" lang="en-US" sz="3600">
                          <a:solidFill>
                            <a:schemeClr val="lt1"/>
                          </a:solidFill>
                          <a:latin typeface="Roboto"/>
                          <a:ea typeface="Roboto"/>
                          <a:cs typeface="Roboto"/>
                          <a:sym typeface="Roboto"/>
                        </a:rPr>
                        <a:t>Original Network Design (V1) </a:t>
                      </a:r>
                      <a:endParaRPr b="1" sz="3600" u="none" cap="none" strike="noStrike"/>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r>
              <a:tr h="607075">
                <a:tc>
                  <a:txBody>
                    <a:bodyPr/>
                    <a:lstStyle/>
                    <a:p>
                      <a:pPr indent="0" lvl="0" marL="0" marR="0" rtl="0" algn="l">
                        <a:lnSpc>
                          <a:spcPct val="140000"/>
                        </a:lnSpc>
                        <a:spcBef>
                          <a:spcPts val="0"/>
                        </a:spcBef>
                        <a:spcAft>
                          <a:spcPts val="0"/>
                        </a:spcAft>
                        <a:buNone/>
                      </a:pPr>
                      <a:r>
                        <a:rPr b="1" lang="en-US" sz="3600" u="none" cap="none" strike="noStrike">
                          <a:solidFill>
                            <a:srgbClr val="FFBE40"/>
                          </a:solidFill>
                          <a:latin typeface="Roboto"/>
                          <a:ea typeface="Roboto"/>
                          <a:cs typeface="Roboto"/>
                          <a:sym typeface="Roboto"/>
                        </a:rPr>
                        <a:t>03</a:t>
                      </a:r>
                      <a:endParaRPr b="1" sz="3600" u="none" cap="none" strike="noStrike"/>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b="1" lang="en-US" sz="3600">
                          <a:solidFill>
                            <a:schemeClr val="lt1"/>
                          </a:solidFill>
                          <a:latin typeface="Roboto"/>
                          <a:ea typeface="Roboto"/>
                          <a:cs typeface="Roboto"/>
                          <a:sym typeface="Roboto"/>
                        </a:rPr>
                        <a:t>Vulnerability Scanning and Analysis</a:t>
                      </a:r>
                      <a:r>
                        <a:rPr b="1" lang="en-US" sz="3600" u="none" cap="none" strike="noStrike">
                          <a:solidFill>
                            <a:srgbClr val="FFFFFF"/>
                          </a:solidFill>
                          <a:latin typeface="Roboto"/>
                          <a:ea typeface="Roboto"/>
                          <a:cs typeface="Roboto"/>
                          <a:sym typeface="Roboto"/>
                        </a:rPr>
                        <a:t> </a:t>
                      </a:r>
                      <a:endParaRPr b="1" sz="3600" u="none" cap="none" strike="noStrike"/>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r>
              <a:tr h="607075">
                <a:tc>
                  <a:txBody>
                    <a:bodyPr/>
                    <a:lstStyle/>
                    <a:p>
                      <a:pPr indent="0" lvl="0" marL="0" marR="0" rtl="0" algn="l">
                        <a:lnSpc>
                          <a:spcPct val="140000"/>
                        </a:lnSpc>
                        <a:spcBef>
                          <a:spcPts val="0"/>
                        </a:spcBef>
                        <a:spcAft>
                          <a:spcPts val="0"/>
                        </a:spcAft>
                        <a:buNone/>
                      </a:pPr>
                      <a:r>
                        <a:rPr b="1" lang="en-US" sz="3600" u="none" cap="none" strike="noStrike">
                          <a:solidFill>
                            <a:srgbClr val="FFBE40"/>
                          </a:solidFill>
                          <a:latin typeface="Roboto"/>
                          <a:ea typeface="Roboto"/>
                          <a:cs typeface="Roboto"/>
                          <a:sym typeface="Roboto"/>
                        </a:rPr>
                        <a:t>04</a:t>
                      </a:r>
                      <a:endParaRPr b="1" sz="3600" u="none" cap="none" strike="noStrike"/>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c>
                  <a:txBody>
                    <a:bodyPr/>
                    <a:lstStyle/>
                    <a:p>
                      <a:pPr indent="0" lvl="0" marL="0" rtl="0" algn="l">
                        <a:lnSpc>
                          <a:spcPct val="140000"/>
                        </a:lnSpc>
                        <a:spcBef>
                          <a:spcPts val="0"/>
                        </a:spcBef>
                        <a:spcAft>
                          <a:spcPts val="0"/>
                        </a:spcAft>
                        <a:buClr>
                          <a:schemeClr val="dk1"/>
                        </a:buClr>
                        <a:buFont typeface="Arial"/>
                        <a:buNone/>
                      </a:pPr>
                      <a:r>
                        <a:rPr b="1" lang="en-US" sz="3600">
                          <a:solidFill>
                            <a:schemeClr val="lt1"/>
                          </a:solidFill>
                          <a:latin typeface="Roboto"/>
                          <a:ea typeface="Roboto"/>
                          <a:cs typeface="Roboto"/>
                          <a:sym typeface="Roboto"/>
                        </a:rPr>
                        <a:t>Penetration Testing</a:t>
                      </a:r>
                      <a:endParaRPr b="1" sz="3600" u="none" cap="none" strike="noStrike"/>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r>
              <a:tr h="607075">
                <a:tc>
                  <a:txBody>
                    <a:bodyPr/>
                    <a:lstStyle/>
                    <a:p>
                      <a:pPr indent="0" lvl="0" marL="0" marR="0" rtl="0" algn="l">
                        <a:lnSpc>
                          <a:spcPct val="140000"/>
                        </a:lnSpc>
                        <a:spcBef>
                          <a:spcPts val="0"/>
                        </a:spcBef>
                        <a:spcAft>
                          <a:spcPts val="0"/>
                        </a:spcAft>
                        <a:buNone/>
                      </a:pPr>
                      <a:r>
                        <a:rPr b="1" lang="en-US" sz="3600" u="none" cap="none" strike="noStrike">
                          <a:solidFill>
                            <a:srgbClr val="FFBE40"/>
                          </a:solidFill>
                          <a:latin typeface="Roboto"/>
                          <a:ea typeface="Roboto"/>
                          <a:cs typeface="Roboto"/>
                          <a:sym typeface="Roboto"/>
                        </a:rPr>
                        <a:t>05</a:t>
                      </a:r>
                      <a:endParaRPr b="1" sz="3600">
                        <a:solidFill>
                          <a:srgbClr val="FFBE40"/>
                        </a:solidFill>
                        <a:latin typeface="Roboto"/>
                        <a:ea typeface="Roboto"/>
                        <a:cs typeface="Roboto"/>
                        <a:sym typeface="Roboto"/>
                      </a:endParaRPr>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c>
                  <a:txBody>
                    <a:bodyPr/>
                    <a:lstStyle/>
                    <a:p>
                      <a:pPr indent="0" lvl="0" marL="0" rtl="0" algn="l">
                        <a:lnSpc>
                          <a:spcPct val="140000"/>
                        </a:lnSpc>
                        <a:spcBef>
                          <a:spcPts val="0"/>
                        </a:spcBef>
                        <a:spcAft>
                          <a:spcPts val="0"/>
                        </a:spcAft>
                        <a:buClr>
                          <a:schemeClr val="dk1"/>
                        </a:buClr>
                        <a:buFont typeface="Arial"/>
                        <a:buNone/>
                      </a:pPr>
                      <a:r>
                        <a:rPr b="1" lang="en-US" sz="3600">
                          <a:solidFill>
                            <a:schemeClr val="lt1"/>
                          </a:solidFill>
                          <a:latin typeface="Roboto"/>
                          <a:ea typeface="Roboto"/>
                          <a:cs typeface="Roboto"/>
                          <a:sym typeface="Roboto"/>
                        </a:rPr>
                        <a:t>Improved Network Design (V2) </a:t>
                      </a:r>
                      <a:endParaRPr b="1" sz="3600">
                        <a:solidFill>
                          <a:schemeClr val="lt1"/>
                        </a:solidFill>
                        <a:latin typeface="Roboto"/>
                        <a:ea typeface="Roboto"/>
                        <a:cs typeface="Roboto"/>
                        <a:sym typeface="Roboto"/>
                      </a:endParaRPr>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r>
              <a:tr h="607075">
                <a:tc>
                  <a:txBody>
                    <a:bodyPr/>
                    <a:lstStyle/>
                    <a:p>
                      <a:pPr indent="0" lvl="0" marL="0" marR="0" rtl="0" algn="l">
                        <a:lnSpc>
                          <a:spcPct val="140000"/>
                        </a:lnSpc>
                        <a:spcBef>
                          <a:spcPts val="0"/>
                        </a:spcBef>
                        <a:spcAft>
                          <a:spcPts val="0"/>
                        </a:spcAft>
                        <a:buNone/>
                      </a:pPr>
                      <a:r>
                        <a:rPr b="1" lang="en-US" sz="3600">
                          <a:solidFill>
                            <a:srgbClr val="FFBE40"/>
                          </a:solidFill>
                          <a:latin typeface="Roboto"/>
                          <a:ea typeface="Roboto"/>
                          <a:cs typeface="Roboto"/>
                          <a:sym typeface="Roboto"/>
                        </a:rPr>
                        <a:t>06</a:t>
                      </a:r>
                      <a:endParaRPr b="1" sz="3600" u="none" cap="none" strike="noStrike">
                        <a:solidFill>
                          <a:srgbClr val="FFBE40"/>
                        </a:solidFill>
                        <a:latin typeface="Roboto"/>
                        <a:ea typeface="Roboto"/>
                        <a:cs typeface="Roboto"/>
                        <a:sym typeface="Roboto"/>
                      </a:endParaRPr>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c>
                  <a:txBody>
                    <a:bodyPr/>
                    <a:lstStyle/>
                    <a:p>
                      <a:pPr indent="0" lvl="0" marL="0" rtl="0" algn="l">
                        <a:lnSpc>
                          <a:spcPct val="140000"/>
                        </a:lnSpc>
                        <a:spcBef>
                          <a:spcPts val="0"/>
                        </a:spcBef>
                        <a:spcAft>
                          <a:spcPts val="0"/>
                        </a:spcAft>
                        <a:buNone/>
                      </a:pPr>
                      <a:r>
                        <a:rPr b="1" lang="en-US" sz="3600">
                          <a:solidFill>
                            <a:schemeClr val="lt1"/>
                          </a:solidFill>
                          <a:latin typeface="Roboto"/>
                          <a:ea typeface="Roboto"/>
                          <a:cs typeface="Roboto"/>
                          <a:sym typeface="Roboto"/>
                        </a:rPr>
                        <a:t>Security Implementations</a:t>
                      </a:r>
                      <a:endParaRPr b="1" sz="3600">
                        <a:solidFill>
                          <a:schemeClr val="lt1"/>
                        </a:solidFill>
                        <a:latin typeface="Roboto"/>
                        <a:ea typeface="Roboto"/>
                        <a:cs typeface="Roboto"/>
                        <a:sym typeface="Roboto"/>
                      </a:endParaRPr>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r>
              <a:tr h="607075">
                <a:tc>
                  <a:txBody>
                    <a:bodyPr/>
                    <a:lstStyle/>
                    <a:p>
                      <a:pPr indent="0" lvl="0" marL="0" marR="0" rtl="0" algn="l">
                        <a:lnSpc>
                          <a:spcPct val="140000"/>
                        </a:lnSpc>
                        <a:spcBef>
                          <a:spcPts val="0"/>
                        </a:spcBef>
                        <a:spcAft>
                          <a:spcPts val="0"/>
                        </a:spcAft>
                        <a:buNone/>
                      </a:pPr>
                      <a:r>
                        <a:rPr b="1" lang="en-US" sz="3600">
                          <a:solidFill>
                            <a:srgbClr val="FFBE40"/>
                          </a:solidFill>
                          <a:latin typeface="Roboto"/>
                          <a:ea typeface="Roboto"/>
                          <a:cs typeface="Roboto"/>
                          <a:sym typeface="Roboto"/>
                        </a:rPr>
                        <a:t>07</a:t>
                      </a:r>
                      <a:endParaRPr b="1" sz="3600" u="none" cap="none" strike="noStrike">
                        <a:solidFill>
                          <a:srgbClr val="FFBE40"/>
                        </a:solidFill>
                        <a:latin typeface="Roboto"/>
                        <a:ea typeface="Roboto"/>
                        <a:cs typeface="Roboto"/>
                        <a:sym typeface="Roboto"/>
                      </a:endParaRPr>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c>
                  <a:txBody>
                    <a:bodyPr/>
                    <a:lstStyle/>
                    <a:p>
                      <a:pPr indent="0" lvl="0" marL="0" rtl="0" algn="l">
                        <a:lnSpc>
                          <a:spcPct val="140000"/>
                        </a:lnSpc>
                        <a:spcBef>
                          <a:spcPts val="0"/>
                        </a:spcBef>
                        <a:spcAft>
                          <a:spcPts val="0"/>
                        </a:spcAft>
                        <a:buNone/>
                      </a:pPr>
                      <a:r>
                        <a:rPr b="1" lang="en-US" sz="3600">
                          <a:solidFill>
                            <a:schemeClr val="lt1"/>
                          </a:solidFill>
                          <a:latin typeface="Roboto"/>
                          <a:ea typeface="Roboto"/>
                          <a:cs typeface="Roboto"/>
                          <a:sym typeface="Roboto"/>
                        </a:rPr>
                        <a:t>Conclusion</a:t>
                      </a:r>
                      <a:endParaRPr b="1" sz="3600">
                        <a:solidFill>
                          <a:schemeClr val="lt1"/>
                        </a:solidFill>
                        <a:latin typeface="Roboto"/>
                        <a:ea typeface="Roboto"/>
                        <a:cs typeface="Roboto"/>
                        <a:sym typeface="Roboto"/>
                      </a:endParaRPr>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r>
              <a:tr h="607075">
                <a:tc>
                  <a:txBody>
                    <a:bodyPr/>
                    <a:lstStyle/>
                    <a:p>
                      <a:pPr indent="0" lvl="0" marL="0" marR="0" rtl="0" algn="l">
                        <a:lnSpc>
                          <a:spcPct val="140000"/>
                        </a:lnSpc>
                        <a:spcBef>
                          <a:spcPts val="0"/>
                        </a:spcBef>
                        <a:spcAft>
                          <a:spcPts val="0"/>
                        </a:spcAft>
                        <a:buNone/>
                      </a:pPr>
                      <a:r>
                        <a:rPr b="1" lang="en-US" sz="3600">
                          <a:solidFill>
                            <a:srgbClr val="FFBE40"/>
                          </a:solidFill>
                          <a:latin typeface="Roboto"/>
                          <a:ea typeface="Roboto"/>
                          <a:cs typeface="Roboto"/>
                          <a:sym typeface="Roboto"/>
                        </a:rPr>
                        <a:t>08</a:t>
                      </a:r>
                      <a:endParaRPr b="1" sz="3600" u="none" cap="none" strike="noStrike">
                        <a:solidFill>
                          <a:srgbClr val="FFBE40"/>
                        </a:solidFill>
                        <a:latin typeface="Roboto"/>
                        <a:ea typeface="Roboto"/>
                        <a:cs typeface="Roboto"/>
                        <a:sym typeface="Roboto"/>
                      </a:endParaRPr>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c>
                  <a:txBody>
                    <a:bodyPr/>
                    <a:lstStyle/>
                    <a:p>
                      <a:pPr indent="0" lvl="0" marL="0" rtl="0" algn="l">
                        <a:lnSpc>
                          <a:spcPct val="140000"/>
                        </a:lnSpc>
                        <a:spcBef>
                          <a:spcPts val="0"/>
                        </a:spcBef>
                        <a:spcAft>
                          <a:spcPts val="0"/>
                        </a:spcAft>
                        <a:buNone/>
                      </a:pPr>
                      <a:r>
                        <a:rPr b="1" lang="en-US" sz="3600">
                          <a:solidFill>
                            <a:schemeClr val="lt1"/>
                          </a:solidFill>
                          <a:latin typeface="Roboto"/>
                          <a:ea typeface="Roboto"/>
                          <a:cs typeface="Roboto"/>
                          <a:sym typeface="Roboto"/>
                        </a:rPr>
                        <a:t>Questions</a:t>
                      </a:r>
                      <a:endParaRPr b="1" sz="3600">
                        <a:solidFill>
                          <a:schemeClr val="lt1"/>
                        </a:solidFill>
                        <a:latin typeface="Roboto"/>
                        <a:ea typeface="Roboto"/>
                        <a:cs typeface="Roboto"/>
                        <a:sym typeface="Roboto"/>
                      </a:endParaRPr>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r>
              <a:tr h="607075">
                <a:tc>
                  <a:txBody>
                    <a:bodyPr/>
                    <a:lstStyle/>
                    <a:p>
                      <a:pPr indent="0" lvl="0" marL="0" marR="0" rtl="0" algn="l">
                        <a:lnSpc>
                          <a:spcPct val="140000"/>
                        </a:lnSpc>
                        <a:spcBef>
                          <a:spcPts val="0"/>
                        </a:spcBef>
                        <a:spcAft>
                          <a:spcPts val="0"/>
                        </a:spcAft>
                        <a:buNone/>
                      </a:pPr>
                      <a:r>
                        <a:t/>
                      </a:r>
                      <a:endParaRPr b="1" sz="3000" u="none" cap="none" strike="noStrike">
                        <a:solidFill>
                          <a:srgbClr val="FFBE40"/>
                        </a:solidFill>
                        <a:latin typeface="Roboto"/>
                        <a:ea typeface="Roboto"/>
                        <a:cs typeface="Roboto"/>
                        <a:sym typeface="Roboto"/>
                      </a:endParaRPr>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c>
                  <a:txBody>
                    <a:bodyPr/>
                    <a:lstStyle/>
                    <a:p>
                      <a:pPr indent="0" lvl="0" marL="0" rtl="0" algn="l">
                        <a:lnSpc>
                          <a:spcPct val="140000"/>
                        </a:lnSpc>
                        <a:spcBef>
                          <a:spcPts val="0"/>
                        </a:spcBef>
                        <a:spcAft>
                          <a:spcPts val="0"/>
                        </a:spcAft>
                        <a:buNone/>
                      </a:pPr>
                      <a:r>
                        <a:t/>
                      </a:r>
                      <a:endParaRPr sz="3000">
                        <a:solidFill>
                          <a:schemeClr val="lt1"/>
                        </a:solidFill>
                        <a:latin typeface="Roboto"/>
                        <a:ea typeface="Roboto"/>
                        <a:cs typeface="Roboto"/>
                        <a:sym typeface="Roboto"/>
                      </a:endParaRPr>
                    </a:p>
                  </a:txBody>
                  <a:tcPr marT="190500" marB="190500" marR="190500" marL="190500" anchor="ctr">
                    <a:lnL cap="flat" cmpd="sng" w="38100">
                      <a:solidFill>
                        <a:srgbClr val="090909"/>
                      </a:solidFill>
                      <a:prstDash val="solid"/>
                      <a:round/>
                      <a:headEnd len="sm" w="sm" type="none"/>
                      <a:tailEnd len="sm" w="sm" type="none"/>
                    </a:lnL>
                    <a:lnR cap="flat" cmpd="sng" w="38100">
                      <a:solidFill>
                        <a:srgbClr val="090909"/>
                      </a:solidFill>
                      <a:prstDash val="solid"/>
                      <a:round/>
                      <a:headEnd len="sm" w="sm" type="none"/>
                      <a:tailEnd len="sm" w="sm" type="none"/>
                    </a:lnR>
                    <a:lnT cap="flat" cmpd="sng" w="38100">
                      <a:solidFill>
                        <a:srgbClr val="090909"/>
                      </a:solidFill>
                      <a:prstDash val="solid"/>
                      <a:round/>
                      <a:headEnd len="sm" w="sm" type="none"/>
                      <a:tailEnd len="sm" w="sm" type="none"/>
                    </a:lnT>
                    <a:lnB cap="flat" cmpd="sng" w="38100">
                      <a:solidFill>
                        <a:srgbClr val="090909"/>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282" name="Shape 282"/>
        <p:cNvGrpSpPr/>
        <p:nvPr/>
      </p:nvGrpSpPr>
      <p:grpSpPr>
        <a:xfrm>
          <a:off x="0" y="0"/>
          <a:ext cx="0" cy="0"/>
          <a:chOff x="0" y="0"/>
          <a:chExt cx="0" cy="0"/>
        </a:xfrm>
      </p:grpSpPr>
      <p:grpSp>
        <p:nvGrpSpPr>
          <p:cNvPr id="283" name="Google Shape;283;g24353bd23ad_0_80"/>
          <p:cNvGrpSpPr/>
          <p:nvPr/>
        </p:nvGrpSpPr>
        <p:grpSpPr>
          <a:xfrm>
            <a:off x="480995" y="418100"/>
            <a:ext cx="13175100" cy="1785628"/>
            <a:chOff x="-152400" y="-104792"/>
            <a:chExt cx="17566800" cy="2380837"/>
          </a:xfrm>
        </p:grpSpPr>
        <p:sp>
          <p:nvSpPr>
            <p:cNvPr id="284" name="Google Shape;284;g24353bd23ad_0_80"/>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285" name="Google Shape;285;g24353bd23ad_0_80"/>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Exploits - Exploitation</a:t>
              </a:r>
              <a:endParaRPr/>
            </a:p>
          </p:txBody>
        </p:sp>
      </p:grpSp>
      <p:sp>
        <p:nvSpPr>
          <p:cNvPr id="286" name="Google Shape;286;g24353bd23ad_0_80"/>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287" name="Google Shape;287;g24353bd23ad_0_80"/>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288" name="Google Shape;288;g24353bd23ad_0_80"/>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FFFF"/>
                </a:solidFill>
                <a:latin typeface="Roboto"/>
                <a:ea typeface="Roboto"/>
                <a:cs typeface="Roboto"/>
                <a:sym typeface="Roboto"/>
              </a:rPr>
              <a:t>Command to </a:t>
            </a:r>
            <a:r>
              <a:rPr b="1" lang="en-US" sz="3000">
                <a:solidFill>
                  <a:srgbClr val="FFFFFF"/>
                </a:solidFill>
                <a:latin typeface="Roboto"/>
                <a:ea typeface="Roboto"/>
                <a:cs typeface="Roboto"/>
                <a:sym typeface="Roboto"/>
              </a:rPr>
              <a:t>exploit</a:t>
            </a:r>
            <a:r>
              <a:rPr b="1" lang="en-US" sz="3000">
                <a:solidFill>
                  <a:srgbClr val="FFFFFF"/>
                </a:solidFill>
                <a:latin typeface="Roboto"/>
                <a:ea typeface="Roboto"/>
                <a:cs typeface="Roboto"/>
                <a:sym typeface="Roboto"/>
              </a:rPr>
              <a:t> device</a:t>
            </a:r>
            <a:endParaRPr b="1" sz="3000">
              <a:solidFill>
                <a:srgbClr val="FFFFFF"/>
              </a:solidFill>
              <a:latin typeface="Roboto"/>
              <a:ea typeface="Roboto"/>
              <a:cs typeface="Roboto"/>
              <a:sym typeface="Roboto"/>
            </a:endParaRPr>
          </a:p>
        </p:txBody>
      </p:sp>
      <p:pic>
        <p:nvPicPr>
          <p:cNvPr id="289" name="Google Shape;289;g24353bd23ad_0_80"/>
          <p:cNvPicPr preferRelativeResize="0"/>
          <p:nvPr/>
        </p:nvPicPr>
        <p:blipFill rotWithShape="1">
          <a:blip r:embed="rId3">
            <a:alphaModFix/>
          </a:blip>
          <a:srcRect b="80114" l="0" r="38968" t="0"/>
          <a:stretch/>
        </p:blipFill>
        <p:spPr>
          <a:xfrm>
            <a:off x="481000" y="3633088"/>
            <a:ext cx="17447199" cy="361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293" name="Shape 293"/>
        <p:cNvGrpSpPr/>
        <p:nvPr/>
      </p:nvGrpSpPr>
      <p:grpSpPr>
        <a:xfrm>
          <a:off x="0" y="0"/>
          <a:ext cx="0" cy="0"/>
          <a:chOff x="0" y="0"/>
          <a:chExt cx="0" cy="0"/>
        </a:xfrm>
      </p:grpSpPr>
      <p:grpSp>
        <p:nvGrpSpPr>
          <p:cNvPr id="294" name="Google Shape;294;g245ebc42f9f_1_0"/>
          <p:cNvGrpSpPr/>
          <p:nvPr/>
        </p:nvGrpSpPr>
        <p:grpSpPr>
          <a:xfrm>
            <a:off x="480995" y="418100"/>
            <a:ext cx="13175100" cy="1785628"/>
            <a:chOff x="-152400" y="-104792"/>
            <a:chExt cx="17566800" cy="2380837"/>
          </a:xfrm>
        </p:grpSpPr>
        <p:sp>
          <p:nvSpPr>
            <p:cNvPr id="295" name="Google Shape;295;g245ebc42f9f_1_0"/>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296" name="Google Shape;296;g245ebc42f9f_1_0"/>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Exploits - Exploitation</a:t>
              </a:r>
              <a:endParaRPr/>
            </a:p>
          </p:txBody>
        </p:sp>
      </p:grpSp>
      <p:sp>
        <p:nvSpPr>
          <p:cNvPr id="297" name="Google Shape;297;g245ebc42f9f_1_0"/>
          <p:cNvSpPr txBox="1"/>
          <p:nvPr/>
        </p:nvSpPr>
        <p:spPr>
          <a:xfrm>
            <a:off x="389025" y="2272150"/>
            <a:ext cx="542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FFFF"/>
                </a:solidFill>
                <a:latin typeface="Roboto"/>
                <a:ea typeface="Roboto"/>
                <a:cs typeface="Roboto"/>
                <a:sym typeface="Roboto"/>
              </a:rPr>
              <a:t>Output of command to exploit</a:t>
            </a:r>
            <a:endParaRPr b="1" sz="3000">
              <a:solidFill>
                <a:srgbClr val="FFFFFF"/>
              </a:solidFill>
              <a:latin typeface="Roboto"/>
              <a:ea typeface="Roboto"/>
              <a:cs typeface="Roboto"/>
              <a:sym typeface="Roboto"/>
            </a:endParaRPr>
          </a:p>
        </p:txBody>
      </p:sp>
      <p:sp>
        <p:nvSpPr>
          <p:cNvPr id="298" name="Google Shape;298;g245ebc42f9f_1_0"/>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299" name="Google Shape;299;g245ebc42f9f_1_0"/>
          <p:cNvPicPr preferRelativeResize="0"/>
          <p:nvPr/>
        </p:nvPicPr>
        <p:blipFill rotWithShape="1">
          <a:blip r:embed="rId3">
            <a:alphaModFix/>
          </a:blip>
          <a:srcRect b="0" l="0" r="0" t="19903"/>
          <a:stretch/>
        </p:blipFill>
        <p:spPr>
          <a:xfrm>
            <a:off x="1370825" y="2893550"/>
            <a:ext cx="14519649" cy="739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303" name="Shape 303"/>
        <p:cNvGrpSpPr/>
        <p:nvPr/>
      </p:nvGrpSpPr>
      <p:grpSpPr>
        <a:xfrm>
          <a:off x="0" y="0"/>
          <a:ext cx="0" cy="0"/>
          <a:chOff x="0" y="0"/>
          <a:chExt cx="0" cy="0"/>
        </a:xfrm>
      </p:grpSpPr>
      <p:grpSp>
        <p:nvGrpSpPr>
          <p:cNvPr id="304" name="Google Shape;304;g24353bd23ad_0_91"/>
          <p:cNvGrpSpPr/>
          <p:nvPr/>
        </p:nvGrpSpPr>
        <p:grpSpPr>
          <a:xfrm>
            <a:off x="480995" y="418100"/>
            <a:ext cx="13175100" cy="1785628"/>
            <a:chOff x="-152400" y="-104792"/>
            <a:chExt cx="17566800" cy="2380837"/>
          </a:xfrm>
        </p:grpSpPr>
        <p:sp>
          <p:nvSpPr>
            <p:cNvPr id="305" name="Google Shape;305;g24353bd23ad_0_91"/>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306" name="Google Shape;306;g24353bd23ad_0_91"/>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Exploits - Escalating Privileges </a:t>
              </a:r>
              <a:endParaRPr/>
            </a:p>
          </p:txBody>
        </p:sp>
      </p:grpSp>
      <p:sp>
        <p:nvSpPr>
          <p:cNvPr id="307" name="Google Shape;307;g24353bd23ad_0_91"/>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08" name="Google Shape;308;g24353bd23ad_0_91"/>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09" name="Google Shape;309;g24353bd23ad_0_91"/>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310" name="Google Shape;310;g24353bd23ad_0_91"/>
          <p:cNvPicPr preferRelativeResize="0"/>
          <p:nvPr/>
        </p:nvPicPr>
        <p:blipFill>
          <a:blip r:embed="rId3">
            <a:alphaModFix/>
          </a:blip>
          <a:stretch>
            <a:fillRect/>
          </a:stretch>
        </p:blipFill>
        <p:spPr>
          <a:xfrm>
            <a:off x="481000" y="3905650"/>
            <a:ext cx="17226825" cy="3295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314" name="Shape 314"/>
        <p:cNvGrpSpPr/>
        <p:nvPr/>
      </p:nvGrpSpPr>
      <p:grpSpPr>
        <a:xfrm>
          <a:off x="0" y="0"/>
          <a:ext cx="0" cy="0"/>
          <a:chOff x="0" y="0"/>
          <a:chExt cx="0" cy="0"/>
        </a:xfrm>
      </p:grpSpPr>
      <p:grpSp>
        <p:nvGrpSpPr>
          <p:cNvPr id="315" name="Google Shape;315;g2459e74095e_1_20"/>
          <p:cNvGrpSpPr/>
          <p:nvPr/>
        </p:nvGrpSpPr>
        <p:grpSpPr>
          <a:xfrm>
            <a:off x="480995" y="418100"/>
            <a:ext cx="13175100" cy="1785628"/>
            <a:chOff x="-152400" y="-104792"/>
            <a:chExt cx="17566800" cy="2380837"/>
          </a:xfrm>
        </p:grpSpPr>
        <p:sp>
          <p:nvSpPr>
            <p:cNvPr id="316" name="Google Shape;316;g2459e74095e_1_20"/>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317" name="Google Shape;317;g2459e74095e_1_20"/>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Exploits - Installation of WannaCry</a:t>
              </a:r>
              <a:endParaRPr/>
            </a:p>
          </p:txBody>
        </p:sp>
      </p:grpSp>
      <p:sp>
        <p:nvSpPr>
          <p:cNvPr id="318" name="Google Shape;318;g2459e74095e_1_20"/>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19" name="Google Shape;319;g2459e74095e_1_20"/>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20" name="Google Shape;320;g2459e74095e_1_20"/>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321" name="Google Shape;321;g2459e74095e_1_20"/>
          <p:cNvPicPr preferRelativeResize="0"/>
          <p:nvPr/>
        </p:nvPicPr>
        <p:blipFill>
          <a:blip r:embed="rId3">
            <a:alphaModFix/>
          </a:blip>
          <a:stretch>
            <a:fillRect/>
          </a:stretch>
        </p:blipFill>
        <p:spPr>
          <a:xfrm>
            <a:off x="578650" y="3612725"/>
            <a:ext cx="17130700" cy="2828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325" name="Shape 325"/>
        <p:cNvGrpSpPr/>
        <p:nvPr/>
      </p:nvGrpSpPr>
      <p:grpSpPr>
        <a:xfrm>
          <a:off x="0" y="0"/>
          <a:ext cx="0" cy="0"/>
          <a:chOff x="0" y="0"/>
          <a:chExt cx="0" cy="0"/>
        </a:xfrm>
      </p:grpSpPr>
      <p:grpSp>
        <p:nvGrpSpPr>
          <p:cNvPr id="326" name="Google Shape;326;g24353bd23ad_0_105"/>
          <p:cNvGrpSpPr/>
          <p:nvPr/>
        </p:nvGrpSpPr>
        <p:grpSpPr>
          <a:xfrm>
            <a:off x="480995" y="418100"/>
            <a:ext cx="13175100" cy="1785628"/>
            <a:chOff x="-152400" y="-104792"/>
            <a:chExt cx="17566800" cy="2380837"/>
          </a:xfrm>
        </p:grpSpPr>
        <p:sp>
          <p:nvSpPr>
            <p:cNvPr id="327" name="Google Shape;327;g24353bd23ad_0_105"/>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328" name="Google Shape;328;g24353bd23ad_0_105"/>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Exploits - End Result</a:t>
              </a:r>
              <a:endParaRPr/>
            </a:p>
          </p:txBody>
        </p:sp>
      </p:grpSp>
      <p:sp>
        <p:nvSpPr>
          <p:cNvPr id="329" name="Google Shape;329;g24353bd23ad_0_105"/>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30" name="Google Shape;330;g24353bd23ad_0_105"/>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31" name="Google Shape;331;g24353bd23ad_0_105"/>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332" name="Google Shape;332;g24353bd23ad_0_105"/>
          <p:cNvPicPr preferRelativeResize="0"/>
          <p:nvPr/>
        </p:nvPicPr>
        <p:blipFill>
          <a:blip r:embed="rId3">
            <a:alphaModFix/>
          </a:blip>
          <a:stretch>
            <a:fillRect/>
          </a:stretch>
        </p:blipFill>
        <p:spPr>
          <a:xfrm>
            <a:off x="3891275" y="2203725"/>
            <a:ext cx="10510524" cy="789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336" name="Shape 336"/>
        <p:cNvGrpSpPr/>
        <p:nvPr/>
      </p:nvGrpSpPr>
      <p:grpSpPr>
        <a:xfrm>
          <a:off x="0" y="0"/>
          <a:ext cx="0" cy="0"/>
          <a:chOff x="0" y="0"/>
          <a:chExt cx="0" cy="0"/>
        </a:xfrm>
      </p:grpSpPr>
      <p:grpSp>
        <p:nvGrpSpPr>
          <p:cNvPr id="337" name="Google Shape;337;g2459e74095e_1_58"/>
          <p:cNvGrpSpPr/>
          <p:nvPr/>
        </p:nvGrpSpPr>
        <p:grpSpPr>
          <a:xfrm>
            <a:off x="480995" y="418100"/>
            <a:ext cx="13175100" cy="1785628"/>
            <a:chOff x="-152400" y="-104792"/>
            <a:chExt cx="17566800" cy="2380837"/>
          </a:xfrm>
        </p:grpSpPr>
        <p:sp>
          <p:nvSpPr>
            <p:cNvPr id="338" name="Google Shape;338;g2459e74095e_1_58"/>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339" name="Google Shape;339;g2459e74095e_1_58"/>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Vulnerability Exploits - End Result</a:t>
              </a:r>
              <a:endParaRPr/>
            </a:p>
          </p:txBody>
        </p:sp>
      </p:grpSp>
      <p:sp>
        <p:nvSpPr>
          <p:cNvPr id="340" name="Google Shape;340;g2459e74095e_1_58"/>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41" name="Google Shape;341;g2459e74095e_1_58"/>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42" name="Google Shape;342;g2459e74095e_1_58"/>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343" name="Google Shape;343;g2459e74095e_1_58"/>
          <p:cNvPicPr preferRelativeResize="0"/>
          <p:nvPr/>
        </p:nvPicPr>
        <p:blipFill>
          <a:blip r:embed="rId3">
            <a:alphaModFix/>
          </a:blip>
          <a:stretch>
            <a:fillRect/>
          </a:stretch>
        </p:blipFill>
        <p:spPr>
          <a:xfrm>
            <a:off x="3583350" y="2203725"/>
            <a:ext cx="10783901" cy="7927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347" name="Shape 347"/>
        <p:cNvGrpSpPr/>
        <p:nvPr/>
      </p:nvGrpSpPr>
      <p:grpSpPr>
        <a:xfrm>
          <a:off x="0" y="0"/>
          <a:ext cx="0" cy="0"/>
          <a:chOff x="0" y="0"/>
          <a:chExt cx="0" cy="0"/>
        </a:xfrm>
      </p:grpSpPr>
      <p:grpSp>
        <p:nvGrpSpPr>
          <p:cNvPr id="348" name="Google Shape;348;g24353bd23ad_0_133"/>
          <p:cNvGrpSpPr/>
          <p:nvPr/>
        </p:nvGrpSpPr>
        <p:grpSpPr>
          <a:xfrm>
            <a:off x="480995" y="418100"/>
            <a:ext cx="13175100" cy="1785628"/>
            <a:chOff x="-152400" y="-104792"/>
            <a:chExt cx="17566800" cy="2380837"/>
          </a:xfrm>
        </p:grpSpPr>
        <p:sp>
          <p:nvSpPr>
            <p:cNvPr id="349" name="Google Shape;349;g24353bd23ad_0_133"/>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350" name="Google Shape;350;g24353bd23ad_0_133"/>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Network Propagation</a:t>
              </a:r>
              <a:endParaRPr/>
            </a:p>
          </p:txBody>
        </p:sp>
      </p:grpSp>
      <p:sp>
        <p:nvSpPr>
          <p:cNvPr id="351" name="Google Shape;351;g24353bd23ad_0_133"/>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52" name="Google Shape;352;g24353bd23ad_0_133"/>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53" name="Google Shape;353;g24353bd23ad_0_133"/>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54" name="Google Shape;354;g24353bd23ad_0_133"/>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FFF"/>
              </a:solidFill>
              <a:latin typeface="Roboto"/>
              <a:ea typeface="Roboto"/>
              <a:cs typeface="Roboto"/>
              <a:sym typeface="Roboto"/>
            </a:endParaRPr>
          </a:p>
        </p:txBody>
      </p:sp>
      <p:pic>
        <p:nvPicPr>
          <p:cNvPr id="355" name="Google Shape;355;g24353bd23ad_0_133"/>
          <p:cNvPicPr preferRelativeResize="0"/>
          <p:nvPr/>
        </p:nvPicPr>
        <p:blipFill>
          <a:blip r:embed="rId3">
            <a:alphaModFix/>
          </a:blip>
          <a:stretch>
            <a:fillRect/>
          </a:stretch>
        </p:blipFill>
        <p:spPr>
          <a:xfrm>
            <a:off x="3933500" y="2252650"/>
            <a:ext cx="10421000" cy="77721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359" name="Shape 359"/>
        <p:cNvGrpSpPr/>
        <p:nvPr/>
      </p:nvGrpSpPr>
      <p:grpSpPr>
        <a:xfrm>
          <a:off x="0" y="0"/>
          <a:ext cx="0" cy="0"/>
          <a:chOff x="0" y="0"/>
          <a:chExt cx="0" cy="0"/>
        </a:xfrm>
      </p:grpSpPr>
      <p:grpSp>
        <p:nvGrpSpPr>
          <p:cNvPr id="360" name="Google Shape;360;g24353bd23ad_0_148"/>
          <p:cNvGrpSpPr/>
          <p:nvPr/>
        </p:nvGrpSpPr>
        <p:grpSpPr>
          <a:xfrm>
            <a:off x="480995" y="418100"/>
            <a:ext cx="13175100" cy="1785628"/>
            <a:chOff x="-152400" y="-104792"/>
            <a:chExt cx="17566800" cy="2380837"/>
          </a:xfrm>
        </p:grpSpPr>
        <p:sp>
          <p:nvSpPr>
            <p:cNvPr id="361" name="Google Shape;361;g24353bd23ad_0_148"/>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362" name="Google Shape;362;g24353bd23ad_0_148"/>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Network Propagation</a:t>
              </a:r>
              <a:endParaRPr/>
            </a:p>
          </p:txBody>
        </p:sp>
      </p:grpSp>
      <p:sp>
        <p:nvSpPr>
          <p:cNvPr id="363" name="Google Shape;363;g24353bd23ad_0_148"/>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64" name="Google Shape;364;g24353bd23ad_0_148"/>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65" name="Google Shape;365;g24353bd23ad_0_148"/>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66" name="Google Shape;366;g24353bd23ad_0_148"/>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pic>
        <p:nvPicPr>
          <p:cNvPr id="367" name="Google Shape;367;g24353bd23ad_0_148"/>
          <p:cNvPicPr preferRelativeResize="0"/>
          <p:nvPr/>
        </p:nvPicPr>
        <p:blipFill>
          <a:blip r:embed="rId3">
            <a:alphaModFix/>
          </a:blip>
          <a:stretch>
            <a:fillRect/>
          </a:stretch>
        </p:blipFill>
        <p:spPr>
          <a:xfrm>
            <a:off x="3817425" y="2203725"/>
            <a:ext cx="10653150" cy="7956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371" name="Shape 371"/>
        <p:cNvGrpSpPr/>
        <p:nvPr/>
      </p:nvGrpSpPr>
      <p:grpSpPr>
        <a:xfrm>
          <a:off x="0" y="0"/>
          <a:ext cx="0" cy="0"/>
          <a:chOff x="0" y="0"/>
          <a:chExt cx="0" cy="0"/>
        </a:xfrm>
      </p:grpSpPr>
      <p:grpSp>
        <p:nvGrpSpPr>
          <p:cNvPr id="372" name="Google Shape;372;g2459e74095e_1_69"/>
          <p:cNvGrpSpPr/>
          <p:nvPr/>
        </p:nvGrpSpPr>
        <p:grpSpPr>
          <a:xfrm>
            <a:off x="480995" y="418100"/>
            <a:ext cx="13175100" cy="1785628"/>
            <a:chOff x="-152400" y="-104792"/>
            <a:chExt cx="17566800" cy="2380837"/>
          </a:xfrm>
        </p:grpSpPr>
        <p:sp>
          <p:nvSpPr>
            <p:cNvPr id="373" name="Google Shape;373;g2459e74095e_1_69"/>
            <p:cNvSpPr txBox="1"/>
            <p:nvPr/>
          </p:nvSpPr>
          <p:spPr>
            <a:xfrm>
              <a:off x="-152400" y="326345"/>
              <a:ext cx="174144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Penetration Testing</a:t>
              </a:r>
              <a:endParaRPr/>
            </a:p>
          </p:txBody>
        </p:sp>
        <p:sp>
          <p:nvSpPr>
            <p:cNvPr id="374" name="Google Shape;374;g2459e74095e_1_69"/>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After thoughts</a:t>
              </a:r>
              <a:endParaRPr/>
            </a:p>
          </p:txBody>
        </p:sp>
      </p:grpSp>
      <p:sp>
        <p:nvSpPr>
          <p:cNvPr id="375" name="Google Shape;375;g2459e74095e_1_69"/>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76" name="Google Shape;376;g2459e74095e_1_69"/>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77" name="Google Shape;377;g2459e74095e_1_69"/>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78" name="Google Shape;378;g2459e74095e_1_69"/>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sp>
        <p:nvSpPr>
          <p:cNvPr id="379" name="Google Shape;379;g2459e74095e_1_69"/>
          <p:cNvSpPr txBox="1"/>
          <p:nvPr/>
        </p:nvSpPr>
        <p:spPr>
          <a:xfrm>
            <a:off x="571500" y="2443175"/>
            <a:ext cx="16686000" cy="549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500">
                <a:solidFill>
                  <a:srgbClr val="FFBE40"/>
                </a:solidFill>
                <a:latin typeface="Roboto"/>
                <a:ea typeface="Roboto"/>
                <a:cs typeface="Roboto"/>
                <a:sym typeface="Roboto"/>
              </a:rPr>
              <a:t>How can a ransomware attack affect industrial organizations?</a:t>
            </a:r>
            <a:endParaRPr b="1" sz="4500">
              <a:solidFill>
                <a:srgbClr val="FFBE40"/>
              </a:solidFill>
              <a:latin typeface="Roboto"/>
              <a:ea typeface="Roboto"/>
              <a:cs typeface="Roboto"/>
              <a:sym typeface="Roboto"/>
            </a:endParaRPr>
          </a:p>
          <a:p>
            <a:pPr indent="0" lvl="0" marL="0" rtl="0" algn="l">
              <a:spcBef>
                <a:spcPts val="0"/>
              </a:spcBef>
              <a:spcAft>
                <a:spcPts val="0"/>
              </a:spcAft>
              <a:buNone/>
            </a:pPr>
            <a:r>
              <a:t/>
            </a:r>
            <a:endParaRPr b="1" sz="4500">
              <a:solidFill>
                <a:srgbClr val="FFBE40"/>
              </a:solidFill>
              <a:latin typeface="Roboto"/>
              <a:ea typeface="Roboto"/>
              <a:cs typeface="Roboto"/>
              <a:sym typeface="Roboto"/>
            </a:endParaRPr>
          </a:p>
          <a:p>
            <a:pPr indent="-514350" lvl="0" marL="457200" rtl="0" algn="l">
              <a:spcBef>
                <a:spcPts val="0"/>
              </a:spcBef>
              <a:spcAft>
                <a:spcPts val="0"/>
              </a:spcAft>
              <a:buClr>
                <a:schemeClr val="lt1"/>
              </a:buClr>
              <a:buSzPts val="4500"/>
              <a:buFont typeface="Roboto"/>
              <a:buChar char="●"/>
            </a:pPr>
            <a:r>
              <a:rPr b="1" lang="en-US" sz="4500">
                <a:solidFill>
                  <a:schemeClr val="lt1"/>
                </a:solidFill>
                <a:latin typeface="Roboto"/>
                <a:ea typeface="Roboto"/>
                <a:cs typeface="Roboto"/>
                <a:sym typeface="Roboto"/>
              </a:rPr>
              <a:t>Operational disruptions</a:t>
            </a:r>
            <a:endParaRPr b="1" sz="4500">
              <a:solidFill>
                <a:schemeClr val="lt1"/>
              </a:solidFill>
              <a:latin typeface="Roboto"/>
              <a:ea typeface="Roboto"/>
              <a:cs typeface="Roboto"/>
              <a:sym typeface="Roboto"/>
            </a:endParaRPr>
          </a:p>
          <a:p>
            <a:pPr indent="0" lvl="0" marL="0" rtl="0" algn="l">
              <a:spcBef>
                <a:spcPts val="0"/>
              </a:spcBef>
              <a:spcAft>
                <a:spcPts val="0"/>
              </a:spcAft>
              <a:buNone/>
            </a:pPr>
            <a:r>
              <a:t/>
            </a:r>
            <a:endParaRPr b="1" sz="4500">
              <a:solidFill>
                <a:schemeClr val="lt1"/>
              </a:solidFill>
              <a:latin typeface="Roboto"/>
              <a:ea typeface="Roboto"/>
              <a:cs typeface="Roboto"/>
              <a:sym typeface="Roboto"/>
            </a:endParaRPr>
          </a:p>
          <a:p>
            <a:pPr indent="-514350" lvl="0" marL="457200" rtl="0" algn="l">
              <a:spcBef>
                <a:spcPts val="0"/>
              </a:spcBef>
              <a:spcAft>
                <a:spcPts val="0"/>
              </a:spcAft>
              <a:buClr>
                <a:schemeClr val="lt1"/>
              </a:buClr>
              <a:buSzPts val="4500"/>
              <a:buFont typeface="Roboto"/>
              <a:buChar char="●"/>
            </a:pPr>
            <a:r>
              <a:rPr b="1" lang="en-US" sz="4500">
                <a:solidFill>
                  <a:schemeClr val="lt1"/>
                </a:solidFill>
                <a:latin typeface="Roboto"/>
                <a:ea typeface="Roboto"/>
                <a:cs typeface="Roboto"/>
                <a:sym typeface="Roboto"/>
              </a:rPr>
              <a:t>Financial losses</a:t>
            </a:r>
            <a:endParaRPr b="1" sz="4500">
              <a:solidFill>
                <a:schemeClr val="lt1"/>
              </a:solidFill>
              <a:latin typeface="Roboto"/>
              <a:ea typeface="Roboto"/>
              <a:cs typeface="Roboto"/>
              <a:sym typeface="Roboto"/>
            </a:endParaRPr>
          </a:p>
          <a:p>
            <a:pPr indent="0" lvl="0" marL="0" rtl="0" algn="l">
              <a:spcBef>
                <a:spcPts val="0"/>
              </a:spcBef>
              <a:spcAft>
                <a:spcPts val="0"/>
              </a:spcAft>
              <a:buNone/>
            </a:pPr>
            <a:r>
              <a:t/>
            </a:r>
            <a:endParaRPr b="1" sz="4500">
              <a:solidFill>
                <a:schemeClr val="lt1"/>
              </a:solidFill>
              <a:latin typeface="Roboto"/>
              <a:ea typeface="Roboto"/>
              <a:cs typeface="Roboto"/>
              <a:sym typeface="Roboto"/>
            </a:endParaRPr>
          </a:p>
          <a:p>
            <a:pPr indent="-514350" lvl="0" marL="457200" rtl="0" algn="l">
              <a:spcBef>
                <a:spcPts val="0"/>
              </a:spcBef>
              <a:spcAft>
                <a:spcPts val="0"/>
              </a:spcAft>
              <a:buClr>
                <a:schemeClr val="lt1"/>
              </a:buClr>
              <a:buSzPts val="4500"/>
              <a:buFont typeface="Roboto"/>
              <a:buChar char="●"/>
            </a:pPr>
            <a:r>
              <a:rPr b="1" lang="en-US" sz="4500">
                <a:solidFill>
                  <a:schemeClr val="lt1"/>
                </a:solidFill>
                <a:latin typeface="Roboto"/>
                <a:ea typeface="Roboto"/>
                <a:cs typeface="Roboto"/>
                <a:sym typeface="Roboto"/>
              </a:rPr>
              <a:t>Safety risk</a:t>
            </a:r>
            <a:endParaRPr b="1" sz="4500">
              <a:solidFill>
                <a:schemeClr val="lt1"/>
              </a:solidFill>
              <a:latin typeface="Roboto"/>
              <a:ea typeface="Roboto"/>
              <a:cs typeface="Roboto"/>
              <a:sym typeface="Roboto"/>
            </a:endParaRPr>
          </a:p>
          <a:p>
            <a:pPr indent="0" lvl="0" marL="457200" rtl="0" algn="l">
              <a:spcBef>
                <a:spcPts val="0"/>
              </a:spcBef>
              <a:spcAft>
                <a:spcPts val="0"/>
              </a:spcAft>
              <a:buNone/>
            </a:pPr>
            <a:r>
              <a:t/>
            </a:r>
            <a:endParaRPr b="1" sz="3000">
              <a:solidFill>
                <a:schemeClr val="lt1"/>
              </a:solidFill>
              <a:latin typeface="Roboto"/>
              <a:ea typeface="Roboto"/>
              <a:cs typeface="Roboto"/>
              <a:sym typeface="Roboto"/>
            </a:endParaRPr>
          </a:p>
        </p:txBody>
      </p:sp>
      <p:pic>
        <p:nvPicPr>
          <p:cNvPr id="380" name="Google Shape;380;g2459e74095e_1_69"/>
          <p:cNvPicPr preferRelativeResize="0"/>
          <p:nvPr/>
        </p:nvPicPr>
        <p:blipFill>
          <a:blip r:embed="rId3">
            <a:alphaModFix/>
          </a:blip>
          <a:stretch>
            <a:fillRect/>
          </a:stretch>
        </p:blipFill>
        <p:spPr>
          <a:xfrm>
            <a:off x="9204175" y="3757675"/>
            <a:ext cx="5700025" cy="5665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384" name="Shape 384"/>
        <p:cNvGrpSpPr/>
        <p:nvPr/>
      </p:nvGrpSpPr>
      <p:grpSpPr>
        <a:xfrm>
          <a:off x="0" y="0"/>
          <a:ext cx="0" cy="0"/>
          <a:chOff x="0" y="0"/>
          <a:chExt cx="0" cy="0"/>
        </a:xfrm>
      </p:grpSpPr>
      <p:grpSp>
        <p:nvGrpSpPr>
          <p:cNvPr id="385" name="Google Shape;385;g24353bd23ad_0_230"/>
          <p:cNvGrpSpPr/>
          <p:nvPr/>
        </p:nvGrpSpPr>
        <p:grpSpPr>
          <a:xfrm>
            <a:off x="481000" y="418100"/>
            <a:ext cx="16992658" cy="1785625"/>
            <a:chOff x="-152396" y="-104792"/>
            <a:chExt cx="20717700" cy="2380833"/>
          </a:xfrm>
        </p:grpSpPr>
        <p:sp>
          <p:nvSpPr>
            <p:cNvPr id="386" name="Google Shape;386;g24353bd23ad_0_230"/>
            <p:cNvSpPr txBox="1"/>
            <p:nvPr/>
          </p:nvSpPr>
          <p:spPr>
            <a:xfrm>
              <a:off x="-152396" y="326342"/>
              <a:ext cx="207177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Improved Network Design (V2)</a:t>
              </a:r>
              <a:endParaRPr/>
            </a:p>
          </p:txBody>
        </p:sp>
        <p:sp>
          <p:nvSpPr>
            <p:cNvPr id="387" name="Google Shape;387;g24353bd23ad_0_230"/>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Network Diagram</a:t>
              </a:r>
              <a:endParaRPr/>
            </a:p>
          </p:txBody>
        </p:sp>
      </p:grpSp>
      <p:sp>
        <p:nvSpPr>
          <p:cNvPr id="388" name="Google Shape;388;g24353bd23ad_0_230"/>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89" name="Google Shape;389;g24353bd23ad_0_230"/>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90" name="Google Shape;390;g24353bd23ad_0_230"/>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391" name="Google Shape;391;g24353bd23ad_0_230"/>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sp>
        <p:nvSpPr>
          <p:cNvPr id="392" name="Google Shape;392;g24353bd23ad_0_230"/>
          <p:cNvSpPr txBox="1"/>
          <p:nvPr/>
        </p:nvSpPr>
        <p:spPr>
          <a:xfrm>
            <a:off x="614375" y="2600325"/>
            <a:ext cx="1114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BE40"/>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393" name="Google Shape;393;g24353bd23ad_0_230"/>
          <p:cNvPicPr preferRelativeResize="0"/>
          <p:nvPr/>
        </p:nvPicPr>
        <p:blipFill>
          <a:blip r:embed="rId3">
            <a:alphaModFix/>
          </a:blip>
          <a:stretch>
            <a:fillRect/>
          </a:stretch>
        </p:blipFill>
        <p:spPr>
          <a:xfrm>
            <a:off x="9559375" y="2291750"/>
            <a:ext cx="8273299" cy="7899000"/>
          </a:xfrm>
          <a:prstGeom prst="rect">
            <a:avLst/>
          </a:prstGeom>
          <a:noFill/>
          <a:ln>
            <a:noFill/>
          </a:ln>
        </p:spPr>
      </p:pic>
      <p:sp>
        <p:nvSpPr>
          <p:cNvPr id="394" name="Google Shape;394;g24353bd23ad_0_230"/>
          <p:cNvSpPr txBox="1"/>
          <p:nvPr/>
        </p:nvSpPr>
        <p:spPr>
          <a:xfrm>
            <a:off x="628650" y="2957525"/>
            <a:ext cx="8588700" cy="603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800">
                <a:solidFill>
                  <a:srgbClr val="FFBE40"/>
                </a:solidFill>
                <a:latin typeface="Roboto"/>
                <a:ea typeface="Roboto"/>
                <a:cs typeface="Roboto"/>
                <a:sym typeface="Roboto"/>
              </a:rPr>
              <a:t>Zones</a:t>
            </a:r>
            <a:endParaRPr b="1" sz="3800">
              <a:solidFill>
                <a:srgbClr val="FFBE40"/>
              </a:solidFill>
              <a:latin typeface="Roboto"/>
              <a:ea typeface="Roboto"/>
              <a:cs typeface="Roboto"/>
              <a:sym typeface="Roboto"/>
            </a:endParaRPr>
          </a:p>
          <a:p>
            <a:pPr indent="-469900" lvl="0" marL="457200" rtl="0" algn="l">
              <a:spcBef>
                <a:spcPts val="0"/>
              </a:spcBef>
              <a:spcAft>
                <a:spcPts val="0"/>
              </a:spcAft>
              <a:buClr>
                <a:srgbClr val="FFFFFF"/>
              </a:buClr>
              <a:buSzPts val="3800"/>
              <a:buFont typeface="Roboto"/>
              <a:buChar char="●"/>
            </a:pPr>
            <a:r>
              <a:rPr b="1" lang="en-US" sz="3800">
                <a:solidFill>
                  <a:srgbClr val="FFFFFF"/>
                </a:solidFill>
                <a:latin typeface="Roboto"/>
                <a:ea typeface="Roboto"/>
                <a:cs typeface="Roboto"/>
                <a:sym typeface="Roboto"/>
              </a:rPr>
              <a:t>Three zones were created</a:t>
            </a:r>
            <a:endParaRPr b="1" sz="3800">
              <a:solidFill>
                <a:srgbClr val="FFFFFF"/>
              </a:solidFill>
              <a:latin typeface="Roboto"/>
              <a:ea typeface="Roboto"/>
              <a:cs typeface="Roboto"/>
              <a:sym typeface="Roboto"/>
            </a:endParaRPr>
          </a:p>
          <a:p>
            <a:pPr indent="-469900" lvl="0" marL="457200" rtl="0" algn="l">
              <a:spcBef>
                <a:spcPts val="0"/>
              </a:spcBef>
              <a:spcAft>
                <a:spcPts val="0"/>
              </a:spcAft>
              <a:buClr>
                <a:srgbClr val="FFFFFF"/>
              </a:buClr>
              <a:buSzPts val="3800"/>
              <a:buFont typeface="Roboto"/>
              <a:buChar char="●"/>
            </a:pPr>
            <a:r>
              <a:rPr b="1" lang="en-US" sz="3800">
                <a:solidFill>
                  <a:srgbClr val="FFFFFF"/>
                </a:solidFill>
                <a:latin typeface="Roboto"/>
                <a:ea typeface="Roboto"/>
                <a:cs typeface="Roboto"/>
                <a:sym typeface="Roboto"/>
              </a:rPr>
              <a:t>Strict communication rules and policies between zones</a:t>
            </a:r>
            <a:endParaRPr b="1" sz="3800">
              <a:solidFill>
                <a:srgbClr val="FFFFFF"/>
              </a:solidFill>
              <a:latin typeface="Roboto"/>
              <a:ea typeface="Roboto"/>
              <a:cs typeface="Roboto"/>
              <a:sym typeface="Roboto"/>
            </a:endParaRPr>
          </a:p>
          <a:p>
            <a:pPr indent="0" lvl="0" marL="0" rtl="0" algn="l">
              <a:spcBef>
                <a:spcPts val="0"/>
              </a:spcBef>
              <a:spcAft>
                <a:spcPts val="0"/>
              </a:spcAft>
              <a:buNone/>
            </a:pPr>
            <a:r>
              <a:t/>
            </a:r>
            <a:endParaRPr b="1" sz="3800">
              <a:solidFill>
                <a:srgbClr val="FFFFFF"/>
              </a:solidFill>
              <a:latin typeface="Roboto"/>
              <a:ea typeface="Roboto"/>
              <a:cs typeface="Roboto"/>
              <a:sym typeface="Roboto"/>
            </a:endParaRPr>
          </a:p>
          <a:p>
            <a:pPr indent="0" lvl="0" marL="0" rtl="0" algn="l">
              <a:spcBef>
                <a:spcPts val="0"/>
              </a:spcBef>
              <a:spcAft>
                <a:spcPts val="0"/>
              </a:spcAft>
              <a:buNone/>
            </a:pPr>
            <a:r>
              <a:rPr b="1" lang="en-US" sz="3800">
                <a:solidFill>
                  <a:srgbClr val="FFBE40"/>
                </a:solidFill>
                <a:latin typeface="Roboto"/>
                <a:ea typeface="Roboto"/>
                <a:cs typeface="Roboto"/>
                <a:sym typeface="Roboto"/>
              </a:rPr>
              <a:t>IDMZ</a:t>
            </a:r>
            <a:endParaRPr b="1" sz="3800">
              <a:solidFill>
                <a:srgbClr val="FFBE40"/>
              </a:solidFill>
              <a:latin typeface="Roboto"/>
              <a:ea typeface="Roboto"/>
              <a:cs typeface="Roboto"/>
              <a:sym typeface="Roboto"/>
            </a:endParaRPr>
          </a:p>
          <a:p>
            <a:pPr indent="-469900" lvl="0" marL="457200" rtl="0" algn="l">
              <a:spcBef>
                <a:spcPts val="0"/>
              </a:spcBef>
              <a:spcAft>
                <a:spcPts val="0"/>
              </a:spcAft>
              <a:buClr>
                <a:srgbClr val="FFFFFF"/>
              </a:buClr>
              <a:buSzPts val="3800"/>
              <a:buFont typeface="Roboto"/>
              <a:buChar char="●"/>
            </a:pPr>
            <a:r>
              <a:rPr b="1" lang="en-US" sz="3800">
                <a:solidFill>
                  <a:srgbClr val="FFFFFF"/>
                </a:solidFill>
                <a:latin typeface="Roboto"/>
                <a:ea typeface="Roboto"/>
                <a:cs typeface="Roboto"/>
                <a:sym typeface="Roboto"/>
              </a:rPr>
              <a:t>Prevents direct communication between both zones</a:t>
            </a:r>
            <a:endParaRPr b="1" sz="3800">
              <a:solidFill>
                <a:srgbClr val="FFFFFF"/>
              </a:solidFill>
              <a:latin typeface="Roboto"/>
              <a:ea typeface="Roboto"/>
              <a:cs typeface="Roboto"/>
              <a:sym typeface="Roboto"/>
            </a:endParaRPr>
          </a:p>
          <a:p>
            <a:pPr indent="-469900" lvl="0" marL="457200" rtl="0" algn="l">
              <a:spcBef>
                <a:spcPts val="0"/>
              </a:spcBef>
              <a:spcAft>
                <a:spcPts val="0"/>
              </a:spcAft>
              <a:buClr>
                <a:srgbClr val="FFFFFF"/>
              </a:buClr>
              <a:buSzPts val="3800"/>
              <a:buFont typeface="Roboto"/>
              <a:buChar char="●"/>
            </a:pPr>
            <a:r>
              <a:rPr b="1" lang="en-US" sz="3800">
                <a:solidFill>
                  <a:srgbClr val="FFFFFF"/>
                </a:solidFill>
                <a:latin typeface="Roboto"/>
                <a:ea typeface="Roboto"/>
                <a:cs typeface="Roboto"/>
                <a:sym typeface="Roboto"/>
              </a:rPr>
              <a:t>Intent is to contain </a:t>
            </a:r>
            <a:r>
              <a:rPr b="1" lang="en-US" sz="3800">
                <a:solidFill>
                  <a:srgbClr val="FFFFFF"/>
                </a:solidFill>
                <a:latin typeface="Roboto"/>
                <a:ea typeface="Roboto"/>
                <a:cs typeface="Roboto"/>
                <a:sym typeface="Roboto"/>
              </a:rPr>
              <a:t>compromises</a:t>
            </a:r>
            <a:r>
              <a:rPr b="1" lang="en-US" sz="3800">
                <a:solidFill>
                  <a:srgbClr val="FFFFFF"/>
                </a:solidFill>
                <a:latin typeface="Roboto"/>
                <a:ea typeface="Roboto"/>
                <a:cs typeface="Roboto"/>
                <a:sym typeface="Roboto"/>
              </a:rPr>
              <a:t> so that production can continue</a:t>
            </a:r>
            <a:endParaRPr b="1" sz="3800">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804"/>
        </a:solidFill>
      </p:bgPr>
    </p:bg>
    <p:spTree>
      <p:nvGrpSpPr>
        <p:cNvPr id="100" name="Shape 100"/>
        <p:cNvGrpSpPr/>
        <p:nvPr/>
      </p:nvGrpSpPr>
      <p:grpSpPr>
        <a:xfrm>
          <a:off x="0" y="0"/>
          <a:ext cx="0" cy="0"/>
          <a:chOff x="0" y="0"/>
          <a:chExt cx="0" cy="0"/>
        </a:xfrm>
      </p:grpSpPr>
      <p:grpSp>
        <p:nvGrpSpPr>
          <p:cNvPr id="101" name="Google Shape;101;p3"/>
          <p:cNvGrpSpPr/>
          <p:nvPr/>
        </p:nvGrpSpPr>
        <p:grpSpPr>
          <a:xfrm>
            <a:off x="579854" y="405431"/>
            <a:ext cx="10518300" cy="2450992"/>
            <a:chOff x="0" y="-576558"/>
            <a:chExt cx="14024400" cy="3267989"/>
          </a:xfrm>
        </p:grpSpPr>
        <p:sp>
          <p:nvSpPr>
            <p:cNvPr id="102" name="Google Shape;102;p3"/>
            <p:cNvSpPr txBox="1"/>
            <p:nvPr/>
          </p:nvSpPr>
          <p:spPr>
            <a:xfrm>
              <a:off x="0" y="-576558"/>
              <a:ext cx="14024400" cy="164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Roboto"/>
                  <a:ea typeface="Roboto"/>
                  <a:cs typeface="Roboto"/>
                  <a:sym typeface="Roboto"/>
                </a:rPr>
                <a:t>INTRODUCTION</a:t>
              </a:r>
              <a:endParaRPr/>
            </a:p>
          </p:txBody>
        </p:sp>
        <p:sp>
          <p:nvSpPr>
            <p:cNvPr id="103" name="Google Shape;103;p3"/>
            <p:cNvSpPr txBox="1"/>
            <p:nvPr/>
          </p:nvSpPr>
          <p:spPr>
            <a:xfrm>
              <a:off x="0" y="2322131"/>
              <a:ext cx="14024400" cy="369300"/>
            </a:xfrm>
            <a:prstGeom prst="rect">
              <a:avLst/>
            </a:prstGeom>
            <a:noFill/>
            <a:ln>
              <a:noFill/>
            </a:ln>
          </p:spPr>
          <p:txBody>
            <a:bodyPr anchorCtr="0" anchor="t" bIns="0" lIns="0" spcFirstLastPara="1" rIns="0" wrap="square" tIns="0">
              <a:spAutoFit/>
            </a:bodyPr>
            <a:lstStyle/>
            <a:p>
              <a:pPr indent="0" lvl="1" marL="0" marR="0" rtl="0" algn="l">
                <a:lnSpc>
                  <a:spcPct val="23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4" name="Google Shape;104;p3"/>
          <p:cNvSpPr txBox="1"/>
          <p:nvPr/>
        </p:nvSpPr>
        <p:spPr>
          <a:xfrm>
            <a:off x="423413" y="1577425"/>
            <a:ext cx="12242100" cy="333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rgbClr val="FFBE40"/>
                </a:solidFill>
                <a:latin typeface="Roboto"/>
                <a:ea typeface="Roboto"/>
                <a:cs typeface="Roboto"/>
                <a:sym typeface="Roboto"/>
              </a:rPr>
              <a:t>Gian Gravela </a:t>
            </a:r>
            <a:endParaRPr b="1" sz="3100">
              <a:solidFill>
                <a:srgbClr val="FFBE40"/>
              </a:solidFill>
              <a:latin typeface="Roboto"/>
              <a:ea typeface="Roboto"/>
              <a:cs typeface="Roboto"/>
              <a:sym typeface="Roboto"/>
            </a:endParaRPr>
          </a:p>
          <a:p>
            <a:pPr indent="-425450" lvl="0" marL="457200" rtl="0" algn="l">
              <a:lnSpc>
                <a:spcPct val="115000"/>
              </a:lnSpc>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Network Design</a:t>
            </a:r>
            <a:endParaRPr b="1" sz="3100">
              <a:solidFill>
                <a:srgbClr val="FFFFFF"/>
              </a:solidFill>
              <a:latin typeface="Roboto"/>
              <a:ea typeface="Roboto"/>
              <a:cs typeface="Roboto"/>
              <a:sym typeface="Roboto"/>
            </a:endParaRPr>
          </a:p>
          <a:p>
            <a:pPr indent="-425450" lvl="0" marL="457200" rtl="0" algn="l">
              <a:lnSpc>
                <a:spcPct val="115000"/>
              </a:lnSpc>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Penetration Testing</a:t>
            </a:r>
            <a:endParaRPr b="1" sz="3100">
              <a:solidFill>
                <a:srgbClr val="FFFFFF"/>
              </a:solidFill>
              <a:latin typeface="Roboto"/>
              <a:ea typeface="Roboto"/>
              <a:cs typeface="Roboto"/>
              <a:sym typeface="Roboto"/>
            </a:endParaRPr>
          </a:p>
          <a:p>
            <a:pPr indent="-425450" lvl="0" marL="457200" rtl="0" algn="l">
              <a:lnSpc>
                <a:spcPct val="115000"/>
              </a:lnSpc>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Security Implementations</a:t>
            </a:r>
            <a:endParaRPr b="1" sz="3100">
              <a:solidFill>
                <a:srgbClr val="FFFFFF"/>
              </a:solidFill>
              <a:latin typeface="Roboto"/>
              <a:ea typeface="Roboto"/>
              <a:cs typeface="Roboto"/>
              <a:sym typeface="Roboto"/>
            </a:endParaRPr>
          </a:p>
          <a:p>
            <a:pPr indent="-425450" lvl="0" marL="457200" rtl="0" algn="l">
              <a:lnSpc>
                <a:spcPct val="115000"/>
              </a:lnSpc>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Vulnerability Analysis</a:t>
            </a:r>
            <a:endParaRPr b="1" sz="3100">
              <a:solidFill>
                <a:srgbClr val="FFFFFF"/>
              </a:solidFill>
              <a:latin typeface="Roboto"/>
              <a:ea typeface="Roboto"/>
              <a:cs typeface="Roboto"/>
              <a:sym typeface="Roboto"/>
            </a:endParaRPr>
          </a:p>
          <a:p>
            <a:pPr indent="-425450" lvl="0" marL="457200" rtl="0" algn="l">
              <a:lnSpc>
                <a:spcPct val="115000"/>
              </a:lnSpc>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Configuration</a:t>
            </a:r>
            <a:endParaRPr b="1" sz="3100">
              <a:solidFill>
                <a:srgbClr val="FFFFFF"/>
              </a:solidFill>
              <a:latin typeface="Roboto"/>
              <a:ea typeface="Roboto"/>
              <a:cs typeface="Roboto"/>
              <a:sym typeface="Roboto"/>
            </a:endParaRPr>
          </a:p>
        </p:txBody>
      </p:sp>
      <p:sp>
        <p:nvSpPr>
          <p:cNvPr id="105" name="Google Shape;105;p3"/>
          <p:cNvSpPr txBox="1"/>
          <p:nvPr/>
        </p:nvSpPr>
        <p:spPr>
          <a:xfrm>
            <a:off x="6093600" y="1806800"/>
            <a:ext cx="5586300" cy="223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rgbClr val="FFBE40"/>
                </a:solidFill>
                <a:latin typeface="Roboto"/>
                <a:ea typeface="Roboto"/>
                <a:cs typeface="Roboto"/>
                <a:sym typeface="Roboto"/>
              </a:rPr>
              <a:t>Scott Zheng</a:t>
            </a:r>
            <a:endParaRPr b="1" sz="3100">
              <a:solidFill>
                <a:srgbClr val="FFBE40"/>
              </a:solidFill>
              <a:latin typeface="Roboto"/>
              <a:ea typeface="Roboto"/>
              <a:cs typeface="Roboto"/>
              <a:sym typeface="Roboto"/>
            </a:endParaRPr>
          </a:p>
          <a:p>
            <a:pPr indent="-425450" lvl="0" marL="457200" rtl="0" algn="l">
              <a:lnSpc>
                <a:spcPct val="115000"/>
              </a:lnSpc>
              <a:spcBef>
                <a:spcPts val="0"/>
              </a:spcBef>
              <a:spcAft>
                <a:spcPts val="0"/>
              </a:spcAft>
              <a:buClr>
                <a:schemeClr val="lt1"/>
              </a:buClr>
              <a:buSzPts val="3100"/>
              <a:buFont typeface="Roboto"/>
              <a:buChar char="●"/>
            </a:pPr>
            <a:r>
              <a:rPr b="1" lang="en-US" sz="3100">
                <a:solidFill>
                  <a:schemeClr val="lt1"/>
                </a:solidFill>
                <a:latin typeface="Roboto"/>
                <a:ea typeface="Roboto"/>
                <a:cs typeface="Roboto"/>
                <a:sym typeface="Roboto"/>
              </a:rPr>
              <a:t>Installation &amp; Configuration</a:t>
            </a:r>
            <a:endParaRPr b="1" sz="3100">
              <a:solidFill>
                <a:schemeClr val="lt1"/>
              </a:solidFill>
              <a:latin typeface="Roboto"/>
              <a:ea typeface="Roboto"/>
              <a:cs typeface="Roboto"/>
              <a:sym typeface="Roboto"/>
            </a:endParaRPr>
          </a:p>
          <a:p>
            <a:pPr indent="-425450" lvl="0" marL="457200" rtl="0" algn="l">
              <a:lnSpc>
                <a:spcPct val="115000"/>
              </a:lnSpc>
              <a:spcBef>
                <a:spcPts val="0"/>
              </a:spcBef>
              <a:spcAft>
                <a:spcPts val="0"/>
              </a:spcAft>
              <a:buClr>
                <a:schemeClr val="lt1"/>
              </a:buClr>
              <a:buSzPts val="3100"/>
              <a:buFont typeface="Roboto"/>
              <a:buChar char="●"/>
            </a:pPr>
            <a:r>
              <a:rPr b="1" lang="en-US" sz="3100">
                <a:solidFill>
                  <a:schemeClr val="lt1"/>
                </a:solidFill>
                <a:latin typeface="Roboto"/>
                <a:ea typeface="Roboto"/>
                <a:cs typeface="Roboto"/>
                <a:sym typeface="Roboto"/>
              </a:rPr>
              <a:t>Security Implementation</a:t>
            </a:r>
            <a:endParaRPr b="1" sz="3100">
              <a:solidFill>
                <a:schemeClr val="lt1"/>
              </a:solidFill>
              <a:latin typeface="Roboto"/>
              <a:ea typeface="Roboto"/>
              <a:cs typeface="Roboto"/>
              <a:sym typeface="Roboto"/>
            </a:endParaRPr>
          </a:p>
          <a:p>
            <a:pPr indent="-425450" lvl="0" marL="457200" rtl="0" algn="l">
              <a:lnSpc>
                <a:spcPct val="115000"/>
              </a:lnSpc>
              <a:spcBef>
                <a:spcPts val="0"/>
              </a:spcBef>
              <a:spcAft>
                <a:spcPts val="0"/>
              </a:spcAft>
              <a:buClr>
                <a:schemeClr val="lt1"/>
              </a:buClr>
              <a:buSzPts val="3100"/>
              <a:buFont typeface="Roboto"/>
              <a:buChar char="●"/>
            </a:pPr>
            <a:r>
              <a:rPr b="1" lang="en-US" sz="3100">
                <a:solidFill>
                  <a:schemeClr val="lt1"/>
                </a:solidFill>
                <a:latin typeface="Roboto"/>
                <a:ea typeface="Roboto"/>
                <a:cs typeface="Roboto"/>
                <a:sym typeface="Roboto"/>
              </a:rPr>
              <a:t>Penetration Testing</a:t>
            </a:r>
            <a:endParaRPr b="1" sz="3100">
              <a:solidFill>
                <a:schemeClr val="lt1"/>
              </a:solidFill>
              <a:latin typeface="Roboto"/>
              <a:ea typeface="Roboto"/>
              <a:cs typeface="Roboto"/>
              <a:sym typeface="Roboto"/>
            </a:endParaRPr>
          </a:p>
        </p:txBody>
      </p:sp>
      <p:sp>
        <p:nvSpPr>
          <p:cNvPr id="106" name="Google Shape;106;p3"/>
          <p:cNvSpPr txBox="1"/>
          <p:nvPr/>
        </p:nvSpPr>
        <p:spPr>
          <a:xfrm>
            <a:off x="12520500" y="1883250"/>
            <a:ext cx="5767500" cy="223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rgbClr val="FFBE40"/>
                </a:solidFill>
                <a:latin typeface="Roboto"/>
                <a:ea typeface="Roboto"/>
                <a:cs typeface="Roboto"/>
                <a:sym typeface="Roboto"/>
              </a:rPr>
              <a:t>Kevin Chou</a:t>
            </a:r>
            <a:endParaRPr b="1" sz="3100">
              <a:solidFill>
                <a:srgbClr val="FFBE40"/>
              </a:solidFill>
              <a:latin typeface="Roboto"/>
              <a:ea typeface="Roboto"/>
              <a:cs typeface="Roboto"/>
              <a:sym typeface="Roboto"/>
            </a:endParaRPr>
          </a:p>
          <a:p>
            <a:pPr indent="-425450" lvl="0" marL="457200" rtl="0" algn="l">
              <a:lnSpc>
                <a:spcPct val="115000"/>
              </a:lnSpc>
              <a:spcBef>
                <a:spcPts val="0"/>
              </a:spcBef>
              <a:spcAft>
                <a:spcPts val="0"/>
              </a:spcAft>
              <a:buClr>
                <a:schemeClr val="lt1"/>
              </a:buClr>
              <a:buSzPts val="3100"/>
              <a:buFont typeface="Roboto"/>
              <a:buChar char="●"/>
            </a:pPr>
            <a:r>
              <a:rPr b="1" lang="en-US" sz="3100">
                <a:solidFill>
                  <a:schemeClr val="lt1"/>
                </a:solidFill>
                <a:latin typeface="Roboto"/>
                <a:ea typeface="Roboto"/>
                <a:cs typeface="Roboto"/>
                <a:sym typeface="Roboto"/>
              </a:rPr>
              <a:t>Vulnerability Analysis and Scanning</a:t>
            </a:r>
            <a:endParaRPr b="1" sz="3100">
              <a:solidFill>
                <a:schemeClr val="lt1"/>
              </a:solidFill>
              <a:latin typeface="Roboto"/>
              <a:ea typeface="Roboto"/>
              <a:cs typeface="Roboto"/>
              <a:sym typeface="Roboto"/>
            </a:endParaRPr>
          </a:p>
          <a:p>
            <a:pPr indent="-425450" lvl="0" marL="457200" rtl="0" algn="l">
              <a:lnSpc>
                <a:spcPct val="115000"/>
              </a:lnSpc>
              <a:spcBef>
                <a:spcPts val="0"/>
              </a:spcBef>
              <a:spcAft>
                <a:spcPts val="0"/>
              </a:spcAft>
              <a:buClr>
                <a:schemeClr val="lt1"/>
              </a:buClr>
              <a:buSzPts val="3100"/>
              <a:buFont typeface="Roboto"/>
              <a:buChar char="●"/>
            </a:pPr>
            <a:r>
              <a:rPr b="1" lang="en-US" sz="3100">
                <a:solidFill>
                  <a:schemeClr val="lt1"/>
                </a:solidFill>
                <a:latin typeface="Roboto"/>
                <a:ea typeface="Roboto"/>
                <a:cs typeface="Roboto"/>
                <a:sym typeface="Roboto"/>
              </a:rPr>
              <a:t>Scheduling</a:t>
            </a:r>
            <a:endParaRPr b="1" sz="3100">
              <a:solidFill>
                <a:schemeClr val="lt1"/>
              </a:solidFill>
              <a:latin typeface="Roboto"/>
              <a:ea typeface="Roboto"/>
              <a:cs typeface="Roboto"/>
              <a:sym typeface="Roboto"/>
            </a:endParaRPr>
          </a:p>
        </p:txBody>
      </p:sp>
      <p:sp>
        <p:nvSpPr>
          <p:cNvPr id="107" name="Google Shape;107;p3"/>
          <p:cNvSpPr txBox="1"/>
          <p:nvPr/>
        </p:nvSpPr>
        <p:spPr>
          <a:xfrm>
            <a:off x="579850" y="0"/>
            <a:ext cx="7183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solidFill>
                  <a:srgbClr val="FFBE40"/>
                </a:solidFill>
                <a:latin typeface="Roboto"/>
                <a:ea typeface="Roboto"/>
                <a:cs typeface="Roboto"/>
                <a:sym typeface="Roboto"/>
              </a:rPr>
              <a:t>Meet the team</a:t>
            </a:r>
            <a:endParaRPr b="1" sz="2900">
              <a:solidFill>
                <a:srgbClr val="FFBE40"/>
              </a:solidFill>
              <a:latin typeface="Roboto"/>
              <a:ea typeface="Roboto"/>
              <a:cs typeface="Roboto"/>
              <a:sym typeface="Roboto"/>
            </a:endParaRPr>
          </a:p>
        </p:txBody>
      </p:sp>
      <p:pic>
        <p:nvPicPr>
          <p:cNvPr id="108" name="Google Shape;108;p3"/>
          <p:cNvPicPr preferRelativeResize="0"/>
          <p:nvPr/>
        </p:nvPicPr>
        <p:blipFill>
          <a:blip r:embed="rId3">
            <a:alphaModFix/>
          </a:blip>
          <a:stretch>
            <a:fillRect/>
          </a:stretch>
        </p:blipFill>
        <p:spPr>
          <a:xfrm>
            <a:off x="6236475" y="4901750"/>
            <a:ext cx="5082776" cy="5082776"/>
          </a:xfrm>
          <a:prstGeom prst="rect">
            <a:avLst/>
          </a:prstGeom>
          <a:noFill/>
          <a:ln>
            <a:noFill/>
          </a:ln>
        </p:spPr>
      </p:pic>
      <p:pic>
        <p:nvPicPr>
          <p:cNvPr id="109" name="Google Shape;109;p3"/>
          <p:cNvPicPr preferRelativeResize="0"/>
          <p:nvPr/>
        </p:nvPicPr>
        <p:blipFill>
          <a:blip r:embed="rId4">
            <a:alphaModFix/>
          </a:blip>
          <a:stretch>
            <a:fillRect/>
          </a:stretch>
        </p:blipFill>
        <p:spPr>
          <a:xfrm>
            <a:off x="13055212" y="4793975"/>
            <a:ext cx="3299864" cy="5190548"/>
          </a:xfrm>
          <a:prstGeom prst="rect">
            <a:avLst/>
          </a:prstGeom>
          <a:noFill/>
          <a:ln>
            <a:noFill/>
          </a:ln>
        </p:spPr>
      </p:pic>
      <p:pic>
        <p:nvPicPr>
          <p:cNvPr id="110" name="Google Shape;110;p3"/>
          <p:cNvPicPr preferRelativeResize="0"/>
          <p:nvPr/>
        </p:nvPicPr>
        <p:blipFill>
          <a:blip r:embed="rId5">
            <a:alphaModFix/>
          </a:blip>
          <a:stretch>
            <a:fillRect/>
          </a:stretch>
        </p:blipFill>
        <p:spPr>
          <a:xfrm>
            <a:off x="579850" y="5018751"/>
            <a:ext cx="3905249" cy="49657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398" name="Shape 398"/>
        <p:cNvGrpSpPr/>
        <p:nvPr/>
      </p:nvGrpSpPr>
      <p:grpSpPr>
        <a:xfrm>
          <a:off x="0" y="0"/>
          <a:ext cx="0" cy="0"/>
          <a:chOff x="0" y="0"/>
          <a:chExt cx="0" cy="0"/>
        </a:xfrm>
      </p:grpSpPr>
      <p:grpSp>
        <p:nvGrpSpPr>
          <p:cNvPr id="399" name="Google Shape;399;g24353bd23ad_0_250"/>
          <p:cNvGrpSpPr/>
          <p:nvPr/>
        </p:nvGrpSpPr>
        <p:grpSpPr>
          <a:xfrm>
            <a:off x="481000" y="418100"/>
            <a:ext cx="16992658" cy="1785625"/>
            <a:chOff x="-152396" y="-104792"/>
            <a:chExt cx="20717700" cy="2380833"/>
          </a:xfrm>
        </p:grpSpPr>
        <p:sp>
          <p:nvSpPr>
            <p:cNvPr id="400" name="Google Shape;400;g24353bd23ad_0_250"/>
            <p:cNvSpPr txBox="1"/>
            <p:nvPr/>
          </p:nvSpPr>
          <p:spPr>
            <a:xfrm>
              <a:off x="-152396" y="326342"/>
              <a:ext cx="207177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Improved Network Design (V2)</a:t>
              </a:r>
              <a:endParaRPr/>
            </a:p>
          </p:txBody>
        </p:sp>
        <p:sp>
          <p:nvSpPr>
            <p:cNvPr id="401" name="Google Shape;401;g24353bd23ad_0_250"/>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Zones</a:t>
              </a:r>
              <a:endParaRPr/>
            </a:p>
          </p:txBody>
        </p:sp>
      </p:grpSp>
      <p:sp>
        <p:nvSpPr>
          <p:cNvPr id="402" name="Google Shape;402;g24353bd23ad_0_250"/>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03" name="Google Shape;403;g24353bd23ad_0_250"/>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04" name="Google Shape;404;g24353bd23ad_0_250"/>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05" name="Google Shape;405;g24353bd23ad_0_250"/>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sp>
        <p:nvSpPr>
          <p:cNvPr id="406" name="Google Shape;406;g24353bd23ad_0_250"/>
          <p:cNvSpPr txBox="1"/>
          <p:nvPr/>
        </p:nvSpPr>
        <p:spPr>
          <a:xfrm>
            <a:off x="614375" y="2600325"/>
            <a:ext cx="1114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BE40"/>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407" name="Google Shape;407;g24353bd23ad_0_250"/>
          <p:cNvPicPr preferRelativeResize="0"/>
          <p:nvPr/>
        </p:nvPicPr>
        <p:blipFill>
          <a:blip r:embed="rId3">
            <a:alphaModFix/>
          </a:blip>
          <a:stretch>
            <a:fillRect/>
          </a:stretch>
        </p:blipFill>
        <p:spPr>
          <a:xfrm>
            <a:off x="9958401" y="2344800"/>
            <a:ext cx="7954124" cy="7594245"/>
          </a:xfrm>
          <a:prstGeom prst="rect">
            <a:avLst/>
          </a:prstGeom>
          <a:noFill/>
          <a:ln>
            <a:noFill/>
          </a:ln>
        </p:spPr>
      </p:pic>
      <p:sp>
        <p:nvSpPr>
          <p:cNvPr id="408" name="Google Shape;408;g24353bd23ad_0_250"/>
          <p:cNvSpPr txBox="1"/>
          <p:nvPr/>
        </p:nvSpPr>
        <p:spPr>
          <a:xfrm>
            <a:off x="628650" y="2957525"/>
            <a:ext cx="8816700" cy="711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solidFill>
                  <a:srgbClr val="FFBE40"/>
                </a:solidFill>
                <a:latin typeface="Roboto"/>
                <a:ea typeface="Roboto"/>
                <a:cs typeface="Roboto"/>
                <a:sym typeface="Roboto"/>
              </a:rPr>
              <a:t>Enterprise Zone</a:t>
            </a:r>
            <a:endParaRPr b="1" sz="3500">
              <a:solidFill>
                <a:srgbClr val="FFBE40"/>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Can access the internet</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Can access IDMZ</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Cannot access the industrial zone</a:t>
            </a:r>
            <a:endParaRPr b="1" sz="3500">
              <a:solidFill>
                <a:srgbClr val="FFFFFF"/>
              </a:solidFill>
              <a:latin typeface="Roboto"/>
              <a:ea typeface="Roboto"/>
              <a:cs typeface="Roboto"/>
              <a:sym typeface="Roboto"/>
            </a:endParaRPr>
          </a:p>
          <a:p>
            <a:pPr indent="0" lvl="0" marL="0" rtl="0" algn="l">
              <a:spcBef>
                <a:spcPts val="0"/>
              </a:spcBef>
              <a:spcAft>
                <a:spcPts val="0"/>
              </a:spcAft>
              <a:buNone/>
            </a:pPr>
            <a:r>
              <a:t/>
            </a:r>
            <a:endParaRPr b="1" sz="3500">
              <a:solidFill>
                <a:srgbClr val="FFFFFF"/>
              </a:solidFill>
              <a:latin typeface="Roboto"/>
              <a:ea typeface="Roboto"/>
              <a:cs typeface="Roboto"/>
              <a:sym typeface="Roboto"/>
            </a:endParaRPr>
          </a:p>
          <a:p>
            <a:pPr indent="0" lvl="0" marL="0" rtl="0" algn="l">
              <a:spcBef>
                <a:spcPts val="0"/>
              </a:spcBef>
              <a:spcAft>
                <a:spcPts val="0"/>
              </a:spcAft>
              <a:buNone/>
            </a:pPr>
            <a:r>
              <a:rPr b="1" lang="en-US" sz="3500">
                <a:solidFill>
                  <a:srgbClr val="FFBE40"/>
                </a:solidFill>
                <a:latin typeface="Roboto"/>
                <a:ea typeface="Roboto"/>
                <a:cs typeface="Roboto"/>
                <a:sym typeface="Roboto"/>
              </a:rPr>
              <a:t>IDMZ Zone</a:t>
            </a:r>
            <a:endParaRPr b="1" sz="3500">
              <a:solidFill>
                <a:srgbClr val="FFBE40"/>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Cannot access either zone</a:t>
            </a:r>
            <a:endParaRPr b="1" sz="3500">
              <a:solidFill>
                <a:srgbClr val="FFFFFF"/>
              </a:solidFill>
              <a:latin typeface="Roboto"/>
              <a:ea typeface="Roboto"/>
              <a:cs typeface="Roboto"/>
              <a:sym typeface="Roboto"/>
            </a:endParaRPr>
          </a:p>
          <a:p>
            <a:pPr indent="0" lvl="0" marL="0" rtl="0" algn="l">
              <a:spcBef>
                <a:spcPts val="0"/>
              </a:spcBef>
              <a:spcAft>
                <a:spcPts val="0"/>
              </a:spcAft>
              <a:buNone/>
            </a:pPr>
            <a:r>
              <a:t/>
            </a:r>
            <a:endParaRPr b="1" sz="3500">
              <a:solidFill>
                <a:srgbClr val="FFFFFF"/>
              </a:solidFill>
              <a:latin typeface="Roboto"/>
              <a:ea typeface="Roboto"/>
              <a:cs typeface="Roboto"/>
              <a:sym typeface="Roboto"/>
            </a:endParaRPr>
          </a:p>
          <a:p>
            <a:pPr indent="0" lvl="0" marL="0" rtl="0" algn="l">
              <a:spcBef>
                <a:spcPts val="0"/>
              </a:spcBef>
              <a:spcAft>
                <a:spcPts val="0"/>
              </a:spcAft>
              <a:buNone/>
            </a:pPr>
            <a:r>
              <a:rPr b="1" lang="en-US" sz="3500">
                <a:solidFill>
                  <a:srgbClr val="FFBE40"/>
                </a:solidFill>
                <a:latin typeface="Roboto"/>
                <a:ea typeface="Roboto"/>
                <a:cs typeface="Roboto"/>
                <a:sym typeface="Roboto"/>
              </a:rPr>
              <a:t>Industrial Zone</a:t>
            </a:r>
            <a:endParaRPr b="1" sz="3500">
              <a:solidFill>
                <a:srgbClr val="FFBE40"/>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Cannot access the internet</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Cannot access enterprise zone</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Can access IDMZ</a:t>
            </a:r>
            <a:endParaRPr b="1" sz="3500">
              <a:solidFill>
                <a:srgbClr val="FFFFFF"/>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412" name="Shape 412"/>
        <p:cNvGrpSpPr/>
        <p:nvPr/>
      </p:nvGrpSpPr>
      <p:grpSpPr>
        <a:xfrm>
          <a:off x="0" y="0"/>
          <a:ext cx="0" cy="0"/>
          <a:chOff x="0" y="0"/>
          <a:chExt cx="0" cy="0"/>
        </a:xfrm>
      </p:grpSpPr>
      <p:grpSp>
        <p:nvGrpSpPr>
          <p:cNvPr id="413" name="Google Shape;413;g24353bd23ad_0_266"/>
          <p:cNvGrpSpPr/>
          <p:nvPr/>
        </p:nvGrpSpPr>
        <p:grpSpPr>
          <a:xfrm>
            <a:off x="481000" y="418100"/>
            <a:ext cx="16992658" cy="1785625"/>
            <a:chOff x="-152396" y="-104792"/>
            <a:chExt cx="20717700" cy="2380833"/>
          </a:xfrm>
        </p:grpSpPr>
        <p:sp>
          <p:nvSpPr>
            <p:cNvPr id="414" name="Google Shape;414;g24353bd23ad_0_266"/>
            <p:cNvSpPr txBox="1"/>
            <p:nvPr/>
          </p:nvSpPr>
          <p:spPr>
            <a:xfrm>
              <a:off x="-152396" y="326342"/>
              <a:ext cx="207177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Improved Network Design (V2)</a:t>
              </a:r>
              <a:endParaRPr/>
            </a:p>
          </p:txBody>
        </p:sp>
        <p:sp>
          <p:nvSpPr>
            <p:cNvPr id="415" name="Google Shape;415;g24353bd23ad_0_266"/>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Zones</a:t>
              </a:r>
              <a:endParaRPr/>
            </a:p>
          </p:txBody>
        </p:sp>
      </p:grpSp>
      <p:sp>
        <p:nvSpPr>
          <p:cNvPr id="416" name="Google Shape;416;g24353bd23ad_0_266"/>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17" name="Google Shape;417;g24353bd23ad_0_266"/>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18" name="Google Shape;418;g24353bd23ad_0_266"/>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19" name="Google Shape;419;g24353bd23ad_0_266"/>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sp>
        <p:nvSpPr>
          <p:cNvPr id="420" name="Google Shape;420;g24353bd23ad_0_266"/>
          <p:cNvSpPr txBox="1"/>
          <p:nvPr/>
        </p:nvSpPr>
        <p:spPr>
          <a:xfrm>
            <a:off x="614375" y="2600325"/>
            <a:ext cx="1114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BE40"/>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21" name="Google Shape;421;g24353bd23ad_0_266"/>
          <p:cNvSpPr txBox="1"/>
          <p:nvPr/>
        </p:nvSpPr>
        <p:spPr>
          <a:xfrm>
            <a:off x="628650" y="2957525"/>
            <a:ext cx="7315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22" name="Google Shape;422;g24353bd23ad_0_266"/>
          <p:cNvSpPr txBox="1"/>
          <p:nvPr/>
        </p:nvSpPr>
        <p:spPr>
          <a:xfrm>
            <a:off x="4357700" y="3429000"/>
            <a:ext cx="10258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FFF"/>
              </a:solidFill>
              <a:latin typeface="Calibri"/>
              <a:ea typeface="Calibri"/>
              <a:cs typeface="Calibri"/>
              <a:sym typeface="Calibri"/>
            </a:endParaRPr>
          </a:p>
        </p:txBody>
      </p:sp>
      <p:pic>
        <p:nvPicPr>
          <p:cNvPr id="423" name="Google Shape;423;g24353bd23ad_0_266"/>
          <p:cNvPicPr preferRelativeResize="0"/>
          <p:nvPr/>
        </p:nvPicPr>
        <p:blipFill>
          <a:blip r:embed="rId3">
            <a:alphaModFix/>
          </a:blip>
          <a:stretch>
            <a:fillRect/>
          </a:stretch>
        </p:blipFill>
        <p:spPr>
          <a:xfrm>
            <a:off x="2123550" y="2203725"/>
            <a:ext cx="12841300" cy="7734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427" name="Shape 427"/>
        <p:cNvGrpSpPr/>
        <p:nvPr/>
      </p:nvGrpSpPr>
      <p:grpSpPr>
        <a:xfrm>
          <a:off x="0" y="0"/>
          <a:ext cx="0" cy="0"/>
          <a:chOff x="0" y="0"/>
          <a:chExt cx="0" cy="0"/>
        </a:xfrm>
      </p:grpSpPr>
      <p:grpSp>
        <p:nvGrpSpPr>
          <p:cNvPr id="428" name="Google Shape;428;g244bd93b124_0_17"/>
          <p:cNvGrpSpPr/>
          <p:nvPr/>
        </p:nvGrpSpPr>
        <p:grpSpPr>
          <a:xfrm>
            <a:off x="481000" y="418100"/>
            <a:ext cx="16992658" cy="1785625"/>
            <a:chOff x="-152396" y="-104792"/>
            <a:chExt cx="20717700" cy="2380833"/>
          </a:xfrm>
        </p:grpSpPr>
        <p:sp>
          <p:nvSpPr>
            <p:cNvPr id="429" name="Google Shape;429;g244bd93b124_0_17"/>
            <p:cNvSpPr txBox="1"/>
            <p:nvPr/>
          </p:nvSpPr>
          <p:spPr>
            <a:xfrm>
              <a:off x="-152396" y="326342"/>
              <a:ext cx="207177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Implementations</a:t>
              </a:r>
              <a:endParaRPr/>
            </a:p>
          </p:txBody>
        </p:sp>
        <p:sp>
          <p:nvSpPr>
            <p:cNvPr id="430" name="Google Shape;430;g244bd93b124_0_17"/>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Summary</a:t>
              </a:r>
              <a:endParaRPr/>
            </a:p>
          </p:txBody>
        </p:sp>
      </p:grpSp>
      <p:sp>
        <p:nvSpPr>
          <p:cNvPr id="431" name="Google Shape;431;g244bd93b124_0_17"/>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32" name="Google Shape;432;g244bd93b124_0_17"/>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33" name="Google Shape;433;g244bd93b124_0_17"/>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34" name="Google Shape;434;g244bd93b124_0_17"/>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sp>
        <p:nvSpPr>
          <p:cNvPr id="435" name="Google Shape;435;g244bd93b124_0_17"/>
          <p:cNvSpPr txBox="1"/>
          <p:nvPr/>
        </p:nvSpPr>
        <p:spPr>
          <a:xfrm>
            <a:off x="614375" y="2600325"/>
            <a:ext cx="1114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BE40"/>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36" name="Google Shape;436;g244bd93b124_0_17"/>
          <p:cNvSpPr txBox="1"/>
          <p:nvPr/>
        </p:nvSpPr>
        <p:spPr>
          <a:xfrm>
            <a:off x="628650" y="2957525"/>
            <a:ext cx="7315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37" name="Google Shape;437;g244bd93b124_0_17"/>
          <p:cNvSpPr txBox="1"/>
          <p:nvPr/>
        </p:nvSpPr>
        <p:spPr>
          <a:xfrm>
            <a:off x="557225" y="2514600"/>
            <a:ext cx="102585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a:p>
            <a:pPr indent="-482600" lvl="0" marL="457200" rtl="0" algn="l">
              <a:spcBef>
                <a:spcPts val="0"/>
              </a:spcBef>
              <a:spcAft>
                <a:spcPts val="0"/>
              </a:spcAft>
              <a:buClr>
                <a:srgbClr val="FFFFFF"/>
              </a:buClr>
              <a:buSzPts val="4000"/>
              <a:buFont typeface="Roboto"/>
              <a:buChar char="●"/>
            </a:pPr>
            <a:r>
              <a:rPr b="1" lang="en-US" sz="4000">
                <a:solidFill>
                  <a:srgbClr val="FFFFFF"/>
                </a:solidFill>
                <a:latin typeface="Roboto"/>
                <a:ea typeface="Roboto"/>
                <a:cs typeface="Roboto"/>
                <a:sym typeface="Roboto"/>
              </a:rPr>
              <a:t>Device Hardening</a:t>
            </a:r>
            <a:endParaRPr b="1" sz="4000">
              <a:solidFill>
                <a:srgbClr val="FFFFFF"/>
              </a:solidFill>
              <a:latin typeface="Roboto"/>
              <a:ea typeface="Roboto"/>
              <a:cs typeface="Roboto"/>
              <a:sym typeface="Roboto"/>
            </a:endParaRPr>
          </a:p>
          <a:p>
            <a:pPr indent="0" lvl="0" marL="457200" rtl="0" algn="l">
              <a:spcBef>
                <a:spcPts val="0"/>
              </a:spcBef>
              <a:spcAft>
                <a:spcPts val="0"/>
              </a:spcAft>
              <a:buNone/>
            </a:pPr>
            <a:r>
              <a:t/>
            </a:r>
            <a:endParaRPr b="1" sz="4000">
              <a:solidFill>
                <a:srgbClr val="FFFFFF"/>
              </a:solidFill>
              <a:latin typeface="Roboto"/>
              <a:ea typeface="Roboto"/>
              <a:cs typeface="Roboto"/>
              <a:sym typeface="Roboto"/>
            </a:endParaRPr>
          </a:p>
          <a:p>
            <a:pPr indent="-482600" lvl="0" marL="457200" rtl="0" algn="l">
              <a:spcBef>
                <a:spcPts val="0"/>
              </a:spcBef>
              <a:spcAft>
                <a:spcPts val="0"/>
              </a:spcAft>
              <a:buClr>
                <a:srgbClr val="FFFFFF"/>
              </a:buClr>
              <a:buSzPts val="4000"/>
              <a:buFont typeface="Roboto"/>
              <a:buChar char="●"/>
            </a:pPr>
            <a:r>
              <a:rPr b="1" lang="en-US" sz="4000">
                <a:solidFill>
                  <a:srgbClr val="FFFFFF"/>
                </a:solidFill>
                <a:latin typeface="Roboto"/>
                <a:ea typeface="Roboto"/>
                <a:cs typeface="Roboto"/>
                <a:sym typeface="Roboto"/>
              </a:rPr>
              <a:t>Sophos XG firewalls</a:t>
            </a:r>
            <a:endParaRPr b="1" sz="4000">
              <a:solidFill>
                <a:srgbClr val="FFFFFF"/>
              </a:solidFill>
              <a:latin typeface="Roboto"/>
              <a:ea typeface="Roboto"/>
              <a:cs typeface="Roboto"/>
              <a:sym typeface="Roboto"/>
            </a:endParaRPr>
          </a:p>
          <a:p>
            <a:pPr indent="0" lvl="0" marL="457200" rtl="0" algn="l">
              <a:spcBef>
                <a:spcPts val="0"/>
              </a:spcBef>
              <a:spcAft>
                <a:spcPts val="0"/>
              </a:spcAft>
              <a:buNone/>
            </a:pPr>
            <a:r>
              <a:t/>
            </a:r>
            <a:endParaRPr b="1" sz="4000">
              <a:solidFill>
                <a:srgbClr val="FFFFFF"/>
              </a:solidFill>
              <a:latin typeface="Roboto"/>
              <a:ea typeface="Roboto"/>
              <a:cs typeface="Roboto"/>
              <a:sym typeface="Roboto"/>
            </a:endParaRPr>
          </a:p>
          <a:p>
            <a:pPr indent="-482600" lvl="0" marL="457200" rtl="0" algn="l">
              <a:spcBef>
                <a:spcPts val="0"/>
              </a:spcBef>
              <a:spcAft>
                <a:spcPts val="0"/>
              </a:spcAft>
              <a:buClr>
                <a:srgbClr val="FFFFFF"/>
              </a:buClr>
              <a:buSzPts val="4000"/>
              <a:buFont typeface="Roboto"/>
              <a:buChar char="●"/>
            </a:pPr>
            <a:r>
              <a:rPr b="1" lang="en-US" sz="4000">
                <a:solidFill>
                  <a:srgbClr val="FFFFFF"/>
                </a:solidFill>
                <a:latin typeface="Roboto"/>
                <a:ea typeface="Roboto"/>
                <a:cs typeface="Roboto"/>
                <a:sym typeface="Roboto"/>
              </a:rPr>
              <a:t>Sophos Central</a:t>
            </a:r>
            <a:endParaRPr b="1" sz="4000">
              <a:solidFill>
                <a:srgbClr val="FFFFFF"/>
              </a:solidFill>
              <a:latin typeface="Roboto"/>
              <a:ea typeface="Roboto"/>
              <a:cs typeface="Roboto"/>
              <a:sym typeface="Roboto"/>
            </a:endParaRPr>
          </a:p>
          <a:p>
            <a:pPr indent="0" lvl="0" marL="0" rtl="0" algn="l">
              <a:spcBef>
                <a:spcPts val="0"/>
              </a:spcBef>
              <a:spcAft>
                <a:spcPts val="0"/>
              </a:spcAft>
              <a:buNone/>
            </a:pPr>
            <a:r>
              <a:t/>
            </a:r>
            <a:endParaRPr b="1" sz="4000">
              <a:solidFill>
                <a:srgbClr val="FFFFFF"/>
              </a:solidFill>
              <a:latin typeface="Roboto"/>
              <a:ea typeface="Roboto"/>
              <a:cs typeface="Roboto"/>
              <a:sym typeface="Roboto"/>
            </a:endParaRPr>
          </a:p>
          <a:p>
            <a:pPr indent="-482600" lvl="0" marL="457200" rtl="0" algn="l">
              <a:spcBef>
                <a:spcPts val="0"/>
              </a:spcBef>
              <a:spcAft>
                <a:spcPts val="0"/>
              </a:spcAft>
              <a:buClr>
                <a:srgbClr val="FFFFFF"/>
              </a:buClr>
              <a:buSzPts val="4000"/>
              <a:buFont typeface="Roboto"/>
              <a:buChar char="●"/>
            </a:pPr>
            <a:r>
              <a:rPr b="1" lang="en-US" sz="4000">
                <a:solidFill>
                  <a:srgbClr val="FFFFFF"/>
                </a:solidFill>
                <a:latin typeface="Roboto"/>
                <a:ea typeface="Roboto"/>
                <a:cs typeface="Roboto"/>
                <a:sym typeface="Roboto"/>
              </a:rPr>
              <a:t>Use of ISA/IEC 62443 in V2</a:t>
            </a:r>
            <a:endParaRPr b="1" sz="4000">
              <a:solidFill>
                <a:srgbClr val="FFFFFF"/>
              </a:solidFill>
              <a:latin typeface="Roboto"/>
              <a:ea typeface="Roboto"/>
              <a:cs typeface="Roboto"/>
              <a:sym typeface="Roboto"/>
            </a:endParaRPr>
          </a:p>
        </p:txBody>
      </p:sp>
      <p:pic>
        <p:nvPicPr>
          <p:cNvPr id="438" name="Google Shape;438;g244bd93b124_0_17"/>
          <p:cNvPicPr preferRelativeResize="0"/>
          <p:nvPr/>
        </p:nvPicPr>
        <p:blipFill>
          <a:blip r:embed="rId3">
            <a:alphaModFix/>
          </a:blip>
          <a:stretch>
            <a:fillRect/>
          </a:stretch>
        </p:blipFill>
        <p:spPr>
          <a:xfrm>
            <a:off x="7889310" y="2686050"/>
            <a:ext cx="9644040" cy="541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442" name="Shape 442"/>
        <p:cNvGrpSpPr/>
        <p:nvPr/>
      </p:nvGrpSpPr>
      <p:grpSpPr>
        <a:xfrm>
          <a:off x="0" y="0"/>
          <a:ext cx="0" cy="0"/>
          <a:chOff x="0" y="0"/>
          <a:chExt cx="0" cy="0"/>
        </a:xfrm>
      </p:grpSpPr>
      <p:grpSp>
        <p:nvGrpSpPr>
          <p:cNvPr id="443" name="Google Shape;443;g24353bd23ad_0_186"/>
          <p:cNvGrpSpPr/>
          <p:nvPr/>
        </p:nvGrpSpPr>
        <p:grpSpPr>
          <a:xfrm>
            <a:off x="481001" y="418100"/>
            <a:ext cx="15106725" cy="1785625"/>
            <a:chOff x="-152392" y="-104792"/>
            <a:chExt cx="20142300" cy="2380833"/>
          </a:xfrm>
        </p:grpSpPr>
        <p:sp>
          <p:nvSpPr>
            <p:cNvPr id="444" name="Google Shape;444;g24353bd23ad_0_186"/>
            <p:cNvSpPr txBox="1"/>
            <p:nvPr/>
          </p:nvSpPr>
          <p:spPr>
            <a:xfrm>
              <a:off x="-152392" y="326341"/>
              <a:ext cx="201423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Implementations</a:t>
              </a:r>
              <a:endParaRPr/>
            </a:p>
          </p:txBody>
        </p:sp>
        <p:sp>
          <p:nvSpPr>
            <p:cNvPr id="445" name="Google Shape;445;g24353bd23ad_0_186"/>
            <p:cNvSpPr txBox="1"/>
            <p:nvPr/>
          </p:nvSpPr>
          <p:spPr>
            <a:xfrm>
              <a:off x="0" y="-104792"/>
              <a:ext cx="17414400" cy="2874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t/>
              </a:r>
              <a:endParaRPr/>
            </a:p>
          </p:txBody>
        </p:sp>
      </p:grpSp>
      <p:sp>
        <p:nvSpPr>
          <p:cNvPr id="446" name="Google Shape;446;g24353bd23ad_0_186"/>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47" name="Google Shape;447;g24353bd23ad_0_186"/>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48" name="Google Shape;448;g24353bd23ad_0_186"/>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49" name="Google Shape;449;g24353bd23ad_0_186"/>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sp>
        <p:nvSpPr>
          <p:cNvPr id="450" name="Google Shape;450;g24353bd23ad_0_186"/>
          <p:cNvSpPr txBox="1"/>
          <p:nvPr/>
        </p:nvSpPr>
        <p:spPr>
          <a:xfrm>
            <a:off x="656400" y="2766125"/>
            <a:ext cx="10864500" cy="643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400">
                <a:solidFill>
                  <a:srgbClr val="FFBE40"/>
                </a:solidFill>
                <a:latin typeface="Roboto"/>
                <a:ea typeface="Roboto"/>
                <a:cs typeface="Roboto"/>
                <a:sym typeface="Roboto"/>
              </a:rPr>
              <a:t>Device Hardening</a:t>
            </a:r>
            <a:endParaRPr b="1" sz="5400">
              <a:solidFill>
                <a:srgbClr val="FFBE40"/>
              </a:solidFill>
              <a:latin typeface="Roboto"/>
              <a:ea typeface="Roboto"/>
              <a:cs typeface="Roboto"/>
              <a:sym typeface="Roboto"/>
            </a:endParaRPr>
          </a:p>
          <a:p>
            <a:pPr indent="-508000" lvl="0" marL="457200" rtl="0" algn="l">
              <a:spcBef>
                <a:spcPts val="0"/>
              </a:spcBef>
              <a:spcAft>
                <a:spcPts val="0"/>
              </a:spcAft>
              <a:buClr>
                <a:srgbClr val="FFFFFF"/>
              </a:buClr>
              <a:buSzPts val="4400"/>
              <a:buFont typeface="Roboto"/>
              <a:buChar char="●"/>
            </a:pPr>
            <a:r>
              <a:rPr b="1" lang="en-US" sz="4400">
                <a:solidFill>
                  <a:srgbClr val="FFFFFF"/>
                </a:solidFill>
                <a:latin typeface="Roboto"/>
                <a:ea typeface="Roboto"/>
                <a:cs typeface="Roboto"/>
                <a:sym typeface="Roboto"/>
              </a:rPr>
              <a:t>Disabled SMBv1</a:t>
            </a:r>
            <a:endParaRPr b="1" sz="4400">
              <a:solidFill>
                <a:srgbClr val="FFFFFF"/>
              </a:solidFill>
              <a:latin typeface="Roboto"/>
              <a:ea typeface="Roboto"/>
              <a:cs typeface="Roboto"/>
              <a:sym typeface="Roboto"/>
            </a:endParaRPr>
          </a:p>
          <a:p>
            <a:pPr indent="0" lvl="0" marL="0" rtl="0" algn="l">
              <a:spcBef>
                <a:spcPts val="0"/>
              </a:spcBef>
              <a:spcAft>
                <a:spcPts val="0"/>
              </a:spcAft>
              <a:buNone/>
            </a:pPr>
            <a:r>
              <a:t/>
            </a:r>
            <a:endParaRPr b="1" sz="4400">
              <a:solidFill>
                <a:srgbClr val="FFFFFF"/>
              </a:solidFill>
              <a:latin typeface="Roboto"/>
              <a:ea typeface="Roboto"/>
              <a:cs typeface="Roboto"/>
              <a:sym typeface="Roboto"/>
            </a:endParaRPr>
          </a:p>
          <a:p>
            <a:pPr indent="-508000" lvl="0" marL="457200" rtl="0" algn="l">
              <a:spcBef>
                <a:spcPts val="0"/>
              </a:spcBef>
              <a:spcAft>
                <a:spcPts val="0"/>
              </a:spcAft>
              <a:buClr>
                <a:srgbClr val="FFFFFF"/>
              </a:buClr>
              <a:buSzPts val="4400"/>
              <a:buFont typeface="Roboto"/>
              <a:buChar char="●"/>
            </a:pPr>
            <a:r>
              <a:rPr b="1" lang="en-US" sz="4400">
                <a:solidFill>
                  <a:srgbClr val="FFFFFF"/>
                </a:solidFill>
                <a:latin typeface="Roboto"/>
                <a:ea typeface="Roboto"/>
                <a:cs typeface="Roboto"/>
                <a:sym typeface="Roboto"/>
              </a:rPr>
              <a:t>Updated workstation to WIN 10</a:t>
            </a:r>
            <a:endParaRPr b="1" sz="4400">
              <a:solidFill>
                <a:srgbClr val="FFFFFF"/>
              </a:solidFill>
              <a:latin typeface="Roboto"/>
              <a:ea typeface="Roboto"/>
              <a:cs typeface="Roboto"/>
              <a:sym typeface="Roboto"/>
            </a:endParaRPr>
          </a:p>
          <a:p>
            <a:pPr indent="0" lvl="0" marL="0" rtl="0" algn="l">
              <a:spcBef>
                <a:spcPts val="0"/>
              </a:spcBef>
              <a:spcAft>
                <a:spcPts val="0"/>
              </a:spcAft>
              <a:buNone/>
            </a:pPr>
            <a:r>
              <a:t/>
            </a:r>
            <a:endParaRPr b="1" sz="4400">
              <a:solidFill>
                <a:srgbClr val="FFFFFF"/>
              </a:solidFill>
              <a:latin typeface="Roboto"/>
              <a:ea typeface="Roboto"/>
              <a:cs typeface="Roboto"/>
              <a:sym typeface="Roboto"/>
            </a:endParaRPr>
          </a:p>
          <a:p>
            <a:pPr indent="-508000" lvl="0" marL="457200" rtl="0" algn="l">
              <a:spcBef>
                <a:spcPts val="0"/>
              </a:spcBef>
              <a:spcAft>
                <a:spcPts val="0"/>
              </a:spcAft>
              <a:buClr>
                <a:srgbClr val="FFFFFF"/>
              </a:buClr>
              <a:buSzPts val="4400"/>
              <a:buFont typeface="Roboto"/>
              <a:buChar char="●"/>
            </a:pPr>
            <a:r>
              <a:rPr b="1" lang="en-US" sz="4400">
                <a:solidFill>
                  <a:srgbClr val="FFFFFF"/>
                </a:solidFill>
                <a:latin typeface="Roboto"/>
                <a:ea typeface="Roboto"/>
                <a:cs typeface="Roboto"/>
                <a:sym typeface="Roboto"/>
              </a:rPr>
              <a:t>Installed Sophos endpoint protection on workstations</a:t>
            </a:r>
            <a:endParaRPr b="1" sz="4400">
              <a:solidFill>
                <a:srgbClr val="FFFFFF"/>
              </a:solidFill>
              <a:latin typeface="Roboto"/>
              <a:ea typeface="Roboto"/>
              <a:cs typeface="Roboto"/>
              <a:sym typeface="Roboto"/>
            </a:endParaRPr>
          </a:p>
          <a:p>
            <a:pPr indent="0" lvl="0" marL="457200" rtl="0" algn="l">
              <a:spcBef>
                <a:spcPts val="0"/>
              </a:spcBef>
              <a:spcAft>
                <a:spcPts val="0"/>
              </a:spcAft>
              <a:buNone/>
            </a:pPr>
            <a:r>
              <a:t/>
            </a:r>
            <a:endParaRPr b="1" sz="4400">
              <a:solidFill>
                <a:srgbClr val="FFFFFF"/>
              </a:solidFill>
              <a:latin typeface="Roboto"/>
              <a:ea typeface="Roboto"/>
              <a:cs typeface="Roboto"/>
              <a:sym typeface="Roboto"/>
            </a:endParaRPr>
          </a:p>
          <a:p>
            <a:pPr indent="-508000" lvl="0" marL="457200" rtl="0" algn="l">
              <a:spcBef>
                <a:spcPts val="0"/>
              </a:spcBef>
              <a:spcAft>
                <a:spcPts val="0"/>
              </a:spcAft>
              <a:buClr>
                <a:srgbClr val="FFFFFF"/>
              </a:buClr>
              <a:buSzPts val="4400"/>
              <a:buFont typeface="Roboto"/>
              <a:buChar char="●"/>
            </a:pPr>
            <a:r>
              <a:rPr b="1" lang="en-US" sz="4400">
                <a:solidFill>
                  <a:srgbClr val="FFFFFF"/>
                </a:solidFill>
                <a:latin typeface="Roboto"/>
                <a:ea typeface="Roboto"/>
                <a:cs typeface="Roboto"/>
                <a:sym typeface="Roboto"/>
              </a:rPr>
              <a:t>Create user accounts</a:t>
            </a:r>
            <a:endParaRPr b="1" sz="4400">
              <a:solidFill>
                <a:srgbClr val="FFFFFF"/>
              </a:solidFill>
              <a:latin typeface="Roboto"/>
              <a:ea typeface="Roboto"/>
              <a:cs typeface="Roboto"/>
              <a:sym typeface="Roboto"/>
            </a:endParaRPr>
          </a:p>
        </p:txBody>
      </p:sp>
      <p:pic>
        <p:nvPicPr>
          <p:cNvPr id="451" name="Google Shape;451;g24353bd23ad_0_186"/>
          <p:cNvPicPr preferRelativeResize="0"/>
          <p:nvPr/>
        </p:nvPicPr>
        <p:blipFill>
          <a:blip r:embed="rId3">
            <a:alphaModFix/>
          </a:blip>
          <a:stretch>
            <a:fillRect/>
          </a:stretch>
        </p:blipFill>
        <p:spPr>
          <a:xfrm>
            <a:off x="10448950" y="2257377"/>
            <a:ext cx="7618224" cy="3999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455" name="Shape 455"/>
        <p:cNvGrpSpPr/>
        <p:nvPr/>
      </p:nvGrpSpPr>
      <p:grpSpPr>
        <a:xfrm>
          <a:off x="0" y="0"/>
          <a:ext cx="0" cy="0"/>
          <a:chOff x="0" y="0"/>
          <a:chExt cx="0" cy="0"/>
        </a:xfrm>
      </p:grpSpPr>
      <p:grpSp>
        <p:nvGrpSpPr>
          <p:cNvPr id="456" name="Google Shape;456;g245ebc42f9f_1_10"/>
          <p:cNvGrpSpPr/>
          <p:nvPr/>
        </p:nvGrpSpPr>
        <p:grpSpPr>
          <a:xfrm>
            <a:off x="481001" y="418100"/>
            <a:ext cx="15106725" cy="1785625"/>
            <a:chOff x="-152392" y="-104792"/>
            <a:chExt cx="20142300" cy="2380833"/>
          </a:xfrm>
        </p:grpSpPr>
        <p:sp>
          <p:nvSpPr>
            <p:cNvPr id="457" name="Google Shape;457;g245ebc42f9f_1_10"/>
            <p:cNvSpPr txBox="1"/>
            <p:nvPr/>
          </p:nvSpPr>
          <p:spPr>
            <a:xfrm>
              <a:off x="-152392" y="326341"/>
              <a:ext cx="201423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Implementations</a:t>
              </a:r>
              <a:endParaRPr/>
            </a:p>
          </p:txBody>
        </p:sp>
        <p:sp>
          <p:nvSpPr>
            <p:cNvPr id="458" name="Google Shape;458;g245ebc42f9f_1_10"/>
            <p:cNvSpPr txBox="1"/>
            <p:nvPr/>
          </p:nvSpPr>
          <p:spPr>
            <a:xfrm>
              <a:off x="0" y="-104792"/>
              <a:ext cx="17414400" cy="2874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t/>
              </a:r>
              <a:endParaRPr/>
            </a:p>
          </p:txBody>
        </p:sp>
      </p:grpSp>
      <p:sp>
        <p:nvSpPr>
          <p:cNvPr id="459" name="Google Shape;459;g245ebc42f9f_1_10"/>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60" name="Google Shape;460;g245ebc42f9f_1_10"/>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61" name="Google Shape;461;g245ebc42f9f_1_10"/>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62" name="Google Shape;462;g245ebc42f9f_1_10"/>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sp>
        <p:nvSpPr>
          <p:cNvPr id="463" name="Google Shape;463;g245ebc42f9f_1_10"/>
          <p:cNvSpPr txBox="1"/>
          <p:nvPr/>
        </p:nvSpPr>
        <p:spPr>
          <a:xfrm>
            <a:off x="1096837" y="2514600"/>
            <a:ext cx="10560900" cy="572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500">
                <a:solidFill>
                  <a:srgbClr val="FFBE40"/>
                </a:solidFill>
                <a:latin typeface="Roboto"/>
                <a:ea typeface="Roboto"/>
                <a:cs typeface="Roboto"/>
                <a:sym typeface="Roboto"/>
              </a:rPr>
              <a:t>Sophos XG Firewall</a:t>
            </a:r>
            <a:endParaRPr b="1" sz="4500">
              <a:solidFill>
                <a:srgbClr val="FFBE40"/>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Network segmentation through IDMZ</a:t>
            </a:r>
            <a:endParaRPr b="1" sz="3500">
              <a:solidFill>
                <a:srgbClr val="FFFFFF"/>
              </a:solidFill>
              <a:latin typeface="Roboto"/>
              <a:ea typeface="Roboto"/>
              <a:cs typeface="Roboto"/>
              <a:sym typeface="Roboto"/>
            </a:endParaRPr>
          </a:p>
          <a:p>
            <a:pPr indent="0" lvl="0" marL="457200" rtl="0" algn="l">
              <a:spcBef>
                <a:spcPts val="0"/>
              </a:spcBef>
              <a:spcAft>
                <a:spcPts val="0"/>
              </a:spcAft>
              <a:buNone/>
            </a:pPr>
            <a:r>
              <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Strict policies and rules on firewall</a:t>
            </a:r>
            <a:endParaRPr b="1" sz="3500">
              <a:solidFill>
                <a:srgbClr val="FFFFFF"/>
              </a:solidFill>
              <a:latin typeface="Roboto"/>
              <a:ea typeface="Roboto"/>
              <a:cs typeface="Roboto"/>
              <a:sym typeface="Roboto"/>
            </a:endParaRPr>
          </a:p>
          <a:p>
            <a:pPr indent="0" lvl="0" marL="0" rtl="0" algn="l">
              <a:spcBef>
                <a:spcPts val="0"/>
              </a:spcBef>
              <a:spcAft>
                <a:spcPts val="0"/>
              </a:spcAft>
              <a:buNone/>
            </a:pPr>
            <a:r>
              <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Zero-Day and ML Protection</a:t>
            </a:r>
            <a:endParaRPr b="1" sz="3500">
              <a:solidFill>
                <a:srgbClr val="FFFFFF"/>
              </a:solidFill>
              <a:latin typeface="Roboto"/>
              <a:ea typeface="Roboto"/>
              <a:cs typeface="Roboto"/>
              <a:sym typeface="Roboto"/>
            </a:endParaRPr>
          </a:p>
          <a:p>
            <a:pPr indent="0" lvl="0" marL="0" rtl="0" algn="l">
              <a:spcBef>
                <a:spcPts val="0"/>
              </a:spcBef>
              <a:spcAft>
                <a:spcPts val="0"/>
              </a:spcAft>
              <a:buNone/>
            </a:pPr>
            <a:r>
              <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Deep Packet Inspection</a:t>
            </a:r>
            <a:endParaRPr b="1" sz="3500">
              <a:solidFill>
                <a:srgbClr val="FFFFFF"/>
              </a:solidFill>
              <a:latin typeface="Roboto"/>
              <a:ea typeface="Roboto"/>
              <a:cs typeface="Roboto"/>
              <a:sym typeface="Roboto"/>
            </a:endParaRPr>
          </a:p>
          <a:p>
            <a:pPr indent="0" lvl="0" marL="0" rtl="0" algn="l">
              <a:spcBef>
                <a:spcPts val="0"/>
              </a:spcBef>
              <a:spcAft>
                <a:spcPts val="0"/>
              </a:spcAft>
              <a:buNone/>
            </a:pPr>
            <a:r>
              <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Cloud Sandbox</a:t>
            </a:r>
            <a:endParaRPr b="1" sz="4500">
              <a:solidFill>
                <a:srgbClr val="FFBE40"/>
              </a:solidFill>
              <a:latin typeface="Roboto"/>
              <a:ea typeface="Roboto"/>
              <a:cs typeface="Roboto"/>
              <a:sym typeface="Roboto"/>
            </a:endParaRPr>
          </a:p>
        </p:txBody>
      </p:sp>
      <p:pic>
        <p:nvPicPr>
          <p:cNvPr id="464" name="Google Shape;464;g245ebc42f9f_1_10"/>
          <p:cNvPicPr preferRelativeResize="0"/>
          <p:nvPr/>
        </p:nvPicPr>
        <p:blipFill rotWithShape="1">
          <a:blip r:embed="rId3">
            <a:alphaModFix/>
          </a:blip>
          <a:srcRect b="0" l="29503" r="28486" t="0"/>
          <a:stretch/>
        </p:blipFill>
        <p:spPr>
          <a:xfrm>
            <a:off x="11452575" y="2203725"/>
            <a:ext cx="5371599" cy="7222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468" name="Shape 468"/>
        <p:cNvGrpSpPr/>
        <p:nvPr/>
      </p:nvGrpSpPr>
      <p:grpSpPr>
        <a:xfrm>
          <a:off x="0" y="0"/>
          <a:ext cx="0" cy="0"/>
          <a:chOff x="0" y="0"/>
          <a:chExt cx="0" cy="0"/>
        </a:xfrm>
      </p:grpSpPr>
      <p:grpSp>
        <p:nvGrpSpPr>
          <p:cNvPr id="469" name="Google Shape;469;g245ebc42f9f_1_23"/>
          <p:cNvGrpSpPr/>
          <p:nvPr/>
        </p:nvGrpSpPr>
        <p:grpSpPr>
          <a:xfrm>
            <a:off x="481001" y="418100"/>
            <a:ext cx="15106725" cy="1785625"/>
            <a:chOff x="-152392" y="-104792"/>
            <a:chExt cx="20142300" cy="2380833"/>
          </a:xfrm>
        </p:grpSpPr>
        <p:sp>
          <p:nvSpPr>
            <p:cNvPr id="470" name="Google Shape;470;g245ebc42f9f_1_23"/>
            <p:cNvSpPr txBox="1"/>
            <p:nvPr/>
          </p:nvSpPr>
          <p:spPr>
            <a:xfrm>
              <a:off x="-152392" y="326341"/>
              <a:ext cx="201423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Implementations</a:t>
              </a:r>
              <a:endParaRPr/>
            </a:p>
          </p:txBody>
        </p:sp>
        <p:sp>
          <p:nvSpPr>
            <p:cNvPr id="471" name="Google Shape;471;g245ebc42f9f_1_23"/>
            <p:cNvSpPr txBox="1"/>
            <p:nvPr/>
          </p:nvSpPr>
          <p:spPr>
            <a:xfrm>
              <a:off x="0" y="-104792"/>
              <a:ext cx="17414400" cy="2874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t/>
              </a:r>
              <a:endParaRPr/>
            </a:p>
          </p:txBody>
        </p:sp>
      </p:grpSp>
      <p:sp>
        <p:nvSpPr>
          <p:cNvPr id="472" name="Google Shape;472;g245ebc42f9f_1_23"/>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73" name="Google Shape;473;g245ebc42f9f_1_23"/>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74" name="Google Shape;474;g245ebc42f9f_1_23"/>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75" name="Google Shape;475;g245ebc42f9f_1_23"/>
          <p:cNvSpPr txBox="1"/>
          <p:nvPr/>
        </p:nvSpPr>
        <p:spPr>
          <a:xfrm>
            <a:off x="1435400" y="2686050"/>
            <a:ext cx="9059100" cy="572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500">
                <a:solidFill>
                  <a:srgbClr val="FFBE40"/>
                </a:solidFill>
                <a:latin typeface="Roboto"/>
                <a:ea typeface="Roboto"/>
                <a:cs typeface="Roboto"/>
                <a:sym typeface="Roboto"/>
              </a:rPr>
              <a:t>Sophos Central</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Real-time information such as alerts</a:t>
            </a:r>
            <a:endParaRPr b="1" sz="3500">
              <a:solidFill>
                <a:srgbClr val="FFFFFF"/>
              </a:solidFill>
              <a:latin typeface="Roboto"/>
              <a:ea typeface="Roboto"/>
              <a:cs typeface="Roboto"/>
              <a:sym typeface="Roboto"/>
            </a:endParaRPr>
          </a:p>
          <a:p>
            <a:pPr indent="0" lvl="0" marL="0" rtl="0" algn="l">
              <a:spcBef>
                <a:spcPts val="0"/>
              </a:spcBef>
              <a:spcAft>
                <a:spcPts val="0"/>
              </a:spcAft>
              <a:buNone/>
            </a:pPr>
            <a:r>
              <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Threat Analysis Center - detection and remediation</a:t>
            </a:r>
            <a:endParaRPr b="1" sz="3500">
              <a:solidFill>
                <a:srgbClr val="FFFFFF"/>
              </a:solidFill>
              <a:latin typeface="Roboto"/>
              <a:ea typeface="Roboto"/>
              <a:cs typeface="Roboto"/>
              <a:sym typeface="Roboto"/>
            </a:endParaRPr>
          </a:p>
          <a:p>
            <a:pPr indent="0" lvl="0" marL="0" rtl="0" algn="l">
              <a:spcBef>
                <a:spcPts val="0"/>
              </a:spcBef>
              <a:spcAft>
                <a:spcPts val="0"/>
              </a:spcAft>
              <a:buNone/>
            </a:pPr>
            <a:r>
              <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User management - group users and apply policies</a:t>
            </a:r>
            <a:endParaRPr b="1" sz="3500">
              <a:solidFill>
                <a:srgbClr val="FFFFFF"/>
              </a:solidFill>
              <a:latin typeface="Roboto"/>
              <a:ea typeface="Roboto"/>
              <a:cs typeface="Roboto"/>
              <a:sym typeface="Roboto"/>
            </a:endParaRPr>
          </a:p>
          <a:p>
            <a:pPr indent="0" lvl="0" marL="0" rtl="0" algn="l">
              <a:spcBef>
                <a:spcPts val="0"/>
              </a:spcBef>
              <a:spcAft>
                <a:spcPts val="0"/>
              </a:spcAft>
              <a:buNone/>
            </a:pPr>
            <a:r>
              <a:t/>
            </a:r>
            <a:endParaRPr b="1" sz="3500">
              <a:solidFill>
                <a:srgbClr val="FFFFFF"/>
              </a:solidFill>
              <a:latin typeface="Roboto"/>
              <a:ea typeface="Roboto"/>
              <a:cs typeface="Roboto"/>
              <a:sym typeface="Roboto"/>
            </a:endParaRPr>
          </a:p>
          <a:p>
            <a:pPr indent="-450850" lvl="0" marL="457200" rtl="0" algn="l">
              <a:spcBef>
                <a:spcPts val="0"/>
              </a:spcBef>
              <a:spcAft>
                <a:spcPts val="0"/>
              </a:spcAft>
              <a:buClr>
                <a:srgbClr val="FFFFFF"/>
              </a:buClr>
              <a:buSzPts val="3500"/>
              <a:buFont typeface="Roboto"/>
              <a:buChar char="●"/>
            </a:pPr>
            <a:r>
              <a:rPr b="1" lang="en-US" sz="3500">
                <a:solidFill>
                  <a:srgbClr val="FFFFFF"/>
                </a:solidFill>
                <a:latin typeface="Roboto"/>
                <a:ea typeface="Roboto"/>
                <a:cs typeface="Roboto"/>
                <a:sym typeface="Roboto"/>
              </a:rPr>
              <a:t>Cloud based platform</a:t>
            </a:r>
            <a:endParaRPr b="1" sz="3500">
              <a:solidFill>
                <a:srgbClr val="FFFFFF"/>
              </a:solidFill>
              <a:latin typeface="Roboto"/>
              <a:ea typeface="Roboto"/>
              <a:cs typeface="Roboto"/>
              <a:sym typeface="Roboto"/>
            </a:endParaRPr>
          </a:p>
        </p:txBody>
      </p:sp>
      <p:pic>
        <p:nvPicPr>
          <p:cNvPr id="476" name="Google Shape;476;g245ebc42f9f_1_23"/>
          <p:cNvPicPr preferRelativeResize="0"/>
          <p:nvPr/>
        </p:nvPicPr>
        <p:blipFill rotWithShape="1">
          <a:blip r:embed="rId3">
            <a:alphaModFix/>
          </a:blip>
          <a:srcRect b="0" l="26286" r="24980" t="0"/>
          <a:stretch/>
        </p:blipFill>
        <p:spPr>
          <a:xfrm>
            <a:off x="10126075" y="2203725"/>
            <a:ext cx="7678873" cy="6650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480" name="Shape 480"/>
        <p:cNvGrpSpPr/>
        <p:nvPr/>
      </p:nvGrpSpPr>
      <p:grpSpPr>
        <a:xfrm>
          <a:off x="0" y="0"/>
          <a:ext cx="0" cy="0"/>
          <a:chOff x="0" y="0"/>
          <a:chExt cx="0" cy="0"/>
        </a:xfrm>
      </p:grpSpPr>
      <p:grpSp>
        <p:nvGrpSpPr>
          <p:cNvPr id="481" name="Google Shape;481;g2459e74095e_1_32"/>
          <p:cNvGrpSpPr/>
          <p:nvPr/>
        </p:nvGrpSpPr>
        <p:grpSpPr>
          <a:xfrm>
            <a:off x="481001" y="418100"/>
            <a:ext cx="15106725" cy="1785625"/>
            <a:chOff x="-152392" y="-104792"/>
            <a:chExt cx="20142300" cy="2380833"/>
          </a:xfrm>
        </p:grpSpPr>
        <p:sp>
          <p:nvSpPr>
            <p:cNvPr id="482" name="Google Shape;482;g2459e74095e_1_32"/>
            <p:cNvSpPr txBox="1"/>
            <p:nvPr/>
          </p:nvSpPr>
          <p:spPr>
            <a:xfrm>
              <a:off x="-152392" y="326341"/>
              <a:ext cx="201423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Implementations</a:t>
              </a:r>
              <a:endParaRPr/>
            </a:p>
          </p:txBody>
        </p:sp>
        <p:sp>
          <p:nvSpPr>
            <p:cNvPr id="483" name="Google Shape;483;g2459e74095e_1_32"/>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Sophos Central</a:t>
              </a:r>
              <a:endParaRPr/>
            </a:p>
          </p:txBody>
        </p:sp>
      </p:grpSp>
      <p:sp>
        <p:nvSpPr>
          <p:cNvPr id="484" name="Google Shape;484;g2459e74095e_1_32"/>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85" name="Google Shape;485;g2459e74095e_1_32"/>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86" name="Google Shape;486;g2459e74095e_1_32"/>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87" name="Google Shape;487;g2459e74095e_1_32"/>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sp>
        <p:nvSpPr>
          <p:cNvPr id="488" name="Google Shape;488;g2459e74095e_1_32"/>
          <p:cNvSpPr txBox="1"/>
          <p:nvPr/>
        </p:nvSpPr>
        <p:spPr>
          <a:xfrm>
            <a:off x="614375" y="2600325"/>
            <a:ext cx="1114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BE40"/>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489" name="Google Shape;489;g2459e74095e_1_32"/>
          <p:cNvPicPr preferRelativeResize="0"/>
          <p:nvPr/>
        </p:nvPicPr>
        <p:blipFill>
          <a:blip r:embed="rId3">
            <a:alphaModFix/>
          </a:blip>
          <a:stretch>
            <a:fillRect/>
          </a:stretch>
        </p:blipFill>
        <p:spPr>
          <a:xfrm>
            <a:off x="1395375" y="2203725"/>
            <a:ext cx="15497248" cy="7825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493" name="Shape 493"/>
        <p:cNvGrpSpPr/>
        <p:nvPr/>
      </p:nvGrpSpPr>
      <p:grpSpPr>
        <a:xfrm>
          <a:off x="0" y="0"/>
          <a:ext cx="0" cy="0"/>
          <a:chOff x="0" y="0"/>
          <a:chExt cx="0" cy="0"/>
        </a:xfrm>
      </p:grpSpPr>
      <p:grpSp>
        <p:nvGrpSpPr>
          <p:cNvPr id="494" name="Google Shape;494;g24353bd23ad_0_215"/>
          <p:cNvGrpSpPr/>
          <p:nvPr/>
        </p:nvGrpSpPr>
        <p:grpSpPr>
          <a:xfrm>
            <a:off x="481001" y="418100"/>
            <a:ext cx="15106725" cy="1785625"/>
            <a:chOff x="-152392" y="-104792"/>
            <a:chExt cx="20142300" cy="2380833"/>
          </a:xfrm>
        </p:grpSpPr>
        <p:sp>
          <p:nvSpPr>
            <p:cNvPr id="495" name="Google Shape;495;g24353bd23ad_0_215"/>
            <p:cNvSpPr txBox="1"/>
            <p:nvPr/>
          </p:nvSpPr>
          <p:spPr>
            <a:xfrm>
              <a:off x="-152392" y="326341"/>
              <a:ext cx="201423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Implementations</a:t>
              </a:r>
              <a:endParaRPr/>
            </a:p>
          </p:txBody>
        </p:sp>
        <p:sp>
          <p:nvSpPr>
            <p:cNvPr id="496" name="Google Shape;496;g24353bd23ad_0_215"/>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Sophos Central</a:t>
              </a:r>
              <a:endParaRPr/>
            </a:p>
          </p:txBody>
        </p:sp>
      </p:grpSp>
      <p:sp>
        <p:nvSpPr>
          <p:cNvPr id="497" name="Google Shape;497;g24353bd23ad_0_215"/>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98" name="Google Shape;498;g24353bd23ad_0_215"/>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499" name="Google Shape;499;g24353bd23ad_0_215"/>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00" name="Google Shape;500;g24353bd23ad_0_215"/>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sp>
        <p:nvSpPr>
          <p:cNvPr id="501" name="Google Shape;501;g24353bd23ad_0_215"/>
          <p:cNvSpPr txBox="1"/>
          <p:nvPr/>
        </p:nvSpPr>
        <p:spPr>
          <a:xfrm>
            <a:off x="614375" y="2600325"/>
            <a:ext cx="1114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BE40"/>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502" name="Google Shape;502;g24353bd23ad_0_215"/>
          <p:cNvPicPr preferRelativeResize="0"/>
          <p:nvPr/>
        </p:nvPicPr>
        <p:blipFill>
          <a:blip r:embed="rId3">
            <a:alphaModFix/>
          </a:blip>
          <a:stretch>
            <a:fillRect/>
          </a:stretch>
        </p:blipFill>
        <p:spPr>
          <a:xfrm>
            <a:off x="351249" y="2203725"/>
            <a:ext cx="17585499" cy="5544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506" name="Shape 506"/>
        <p:cNvGrpSpPr/>
        <p:nvPr/>
      </p:nvGrpSpPr>
      <p:grpSpPr>
        <a:xfrm>
          <a:off x="0" y="0"/>
          <a:ext cx="0" cy="0"/>
          <a:chOff x="0" y="0"/>
          <a:chExt cx="0" cy="0"/>
        </a:xfrm>
      </p:grpSpPr>
      <p:grpSp>
        <p:nvGrpSpPr>
          <p:cNvPr id="507" name="Google Shape;507;g2459e74095e_1_45"/>
          <p:cNvGrpSpPr/>
          <p:nvPr/>
        </p:nvGrpSpPr>
        <p:grpSpPr>
          <a:xfrm>
            <a:off x="481001" y="418100"/>
            <a:ext cx="15106725" cy="1785625"/>
            <a:chOff x="-152392" y="-104792"/>
            <a:chExt cx="20142300" cy="2380833"/>
          </a:xfrm>
        </p:grpSpPr>
        <p:sp>
          <p:nvSpPr>
            <p:cNvPr id="508" name="Google Shape;508;g2459e74095e_1_45"/>
            <p:cNvSpPr txBox="1"/>
            <p:nvPr/>
          </p:nvSpPr>
          <p:spPr>
            <a:xfrm>
              <a:off x="-152392" y="326341"/>
              <a:ext cx="201423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Implementations</a:t>
              </a:r>
              <a:endParaRPr/>
            </a:p>
          </p:txBody>
        </p:sp>
        <p:sp>
          <p:nvSpPr>
            <p:cNvPr id="509" name="Google Shape;509;g2459e74095e_1_45"/>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Sophos XG Firewalls</a:t>
              </a:r>
              <a:endParaRPr/>
            </a:p>
          </p:txBody>
        </p:sp>
      </p:grpSp>
      <p:sp>
        <p:nvSpPr>
          <p:cNvPr id="510" name="Google Shape;510;g2459e74095e_1_45"/>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11" name="Google Shape;511;g2459e74095e_1_45"/>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12" name="Google Shape;512;g2459e74095e_1_45"/>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13" name="Google Shape;513;g2459e74095e_1_45"/>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sp>
        <p:nvSpPr>
          <p:cNvPr id="514" name="Google Shape;514;g2459e74095e_1_45"/>
          <p:cNvSpPr txBox="1"/>
          <p:nvPr/>
        </p:nvSpPr>
        <p:spPr>
          <a:xfrm>
            <a:off x="614375" y="2600325"/>
            <a:ext cx="1114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BE40"/>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515" name="Google Shape;515;g2459e74095e_1_45"/>
          <p:cNvPicPr preferRelativeResize="0"/>
          <p:nvPr/>
        </p:nvPicPr>
        <p:blipFill>
          <a:blip r:embed="rId3">
            <a:alphaModFix/>
          </a:blip>
          <a:stretch>
            <a:fillRect/>
          </a:stretch>
        </p:blipFill>
        <p:spPr>
          <a:xfrm>
            <a:off x="1791425" y="2203725"/>
            <a:ext cx="14025200" cy="7889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519" name="Shape 519"/>
        <p:cNvGrpSpPr/>
        <p:nvPr/>
      </p:nvGrpSpPr>
      <p:grpSpPr>
        <a:xfrm>
          <a:off x="0" y="0"/>
          <a:ext cx="0" cy="0"/>
          <a:chOff x="0" y="0"/>
          <a:chExt cx="0" cy="0"/>
        </a:xfrm>
      </p:grpSpPr>
      <p:grpSp>
        <p:nvGrpSpPr>
          <p:cNvPr id="520" name="Google Shape;520;g244bd93b124_0_34"/>
          <p:cNvGrpSpPr/>
          <p:nvPr/>
        </p:nvGrpSpPr>
        <p:grpSpPr>
          <a:xfrm>
            <a:off x="481001" y="418100"/>
            <a:ext cx="15106725" cy="1785625"/>
            <a:chOff x="-152392" y="-104792"/>
            <a:chExt cx="20142300" cy="2380833"/>
          </a:xfrm>
        </p:grpSpPr>
        <p:sp>
          <p:nvSpPr>
            <p:cNvPr id="521" name="Google Shape;521;g244bd93b124_0_34"/>
            <p:cNvSpPr txBox="1"/>
            <p:nvPr/>
          </p:nvSpPr>
          <p:spPr>
            <a:xfrm>
              <a:off x="-152392" y="326341"/>
              <a:ext cx="201423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Implementations</a:t>
              </a:r>
              <a:endParaRPr/>
            </a:p>
          </p:txBody>
        </p:sp>
        <p:sp>
          <p:nvSpPr>
            <p:cNvPr id="522" name="Google Shape;522;g244bd93b124_0_34"/>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Sophos XG Firewalls</a:t>
              </a:r>
              <a:endParaRPr/>
            </a:p>
          </p:txBody>
        </p:sp>
      </p:grpSp>
      <p:sp>
        <p:nvSpPr>
          <p:cNvPr id="523" name="Google Shape;523;g244bd93b124_0_34"/>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24" name="Google Shape;524;g244bd93b124_0_34"/>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25" name="Google Shape;525;g244bd93b124_0_34"/>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26" name="Google Shape;526;g244bd93b124_0_34"/>
          <p:cNvSpPr txBox="1"/>
          <p:nvPr/>
        </p:nvSpPr>
        <p:spPr>
          <a:xfrm>
            <a:off x="542925" y="2514600"/>
            <a:ext cx="7500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3000">
              <a:solidFill>
                <a:srgbClr val="FFFFFF"/>
              </a:solidFill>
              <a:latin typeface="Roboto"/>
              <a:ea typeface="Roboto"/>
              <a:cs typeface="Roboto"/>
              <a:sym typeface="Roboto"/>
            </a:endParaRPr>
          </a:p>
        </p:txBody>
      </p:sp>
      <p:sp>
        <p:nvSpPr>
          <p:cNvPr id="527" name="Google Shape;527;g244bd93b124_0_34"/>
          <p:cNvSpPr txBox="1"/>
          <p:nvPr/>
        </p:nvSpPr>
        <p:spPr>
          <a:xfrm>
            <a:off x="614375" y="2600325"/>
            <a:ext cx="1114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BE40"/>
              </a:solidFill>
              <a:latin typeface="Roboto"/>
              <a:ea typeface="Roboto"/>
              <a:cs typeface="Roboto"/>
              <a:sym typeface="Roboto"/>
            </a:endParaRPr>
          </a:p>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528" name="Google Shape;528;g244bd93b124_0_34"/>
          <p:cNvPicPr preferRelativeResize="0"/>
          <p:nvPr/>
        </p:nvPicPr>
        <p:blipFill>
          <a:blip r:embed="rId3">
            <a:alphaModFix/>
          </a:blip>
          <a:stretch>
            <a:fillRect/>
          </a:stretch>
        </p:blipFill>
        <p:spPr>
          <a:xfrm>
            <a:off x="3423675" y="2203725"/>
            <a:ext cx="11558525" cy="7987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804"/>
        </a:solidFill>
      </p:bgPr>
    </p:bg>
    <p:spTree>
      <p:nvGrpSpPr>
        <p:cNvPr id="114" name="Shape 114"/>
        <p:cNvGrpSpPr/>
        <p:nvPr/>
      </p:nvGrpSpPr>
      <p:grpSpPr>
        <a:xfrm>
          <a:off x="0" y="0"/>
          <a:ext cx="0" cy="0"/>
          <a:chOff x="0" y="0"/>
          <a:chExt cx="0" cy="0"/>
        </a:xfrm>
      </p:grpSpPr>
      <p:grpSp>
        <p:nvGrpSpPr>
          <p:cNvPr id="115" name="Google Shape;115;g24353bd23ad_0_11"/>
          <p:cNvGrpSpPr/>
          <p:nvPr/>
        </p:nvGrpSpPr>
        <p:grpSpPr>
          <a:xfrm>
            <a:off x="579854" y="1419631"/>
            <a:ext cx="10518300" cy="1651092"/>
            <a:chOff x="0" y="489975"/>
            <a:chExt cx="14024400" cy="2201456"/>
          </a:xfrm>
        </p:grpSpPr>
        <p:sp>
          <p:nvSpPr>
            <p:cNvPr id="116" name="Google Shape;116;g24353bd23ad_0_11"/>
            <p:cNvSpPr txBox="1"/>
            <p:nvPr/>
          </p:nvSpPr>
          <p:spPr>
            <a:xfrm>
              <a:off x="0" y="489975"/>
              <a:ext cx="14024400" cy="164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Roboto"/>
                  <a:ea typeface="Roboto"/>
                  <a:cs typeface="Roboto"/>
                  <a:sym typeface="Roboto"/>
                </a:rPr>
                <a:t>INTRODUCTION</a:t>
              </a:r>
              <a:endParaRPr/>
            </a:p>
          </p:txBody>
        </p:sp>
        <p:sp>
          <p:nvSpPr>
            <p:cNvPr id="117" name="Google Shape;117;g24353bd23ad_0_11"/>
            <p:cNvSpPr txBox="1"/>
            <p:nvPr/>
          </p:nvSpPr>
          <p:spPr>
            <a:xfrm>
              <a:off x="0" y="2322131"/>
              <a:ext cx="14024400" cy="369300"/>
            </a:xfrm>
            <a:prstGeom prst="rect">
              <a:avLst/>
            </a:prstGeom>
            <a:noFill/>
            <a:ln>
              <a:noFill/>
            </a:ln>
          </p:spPr>
          <p:txBody>
            <a:bodyPr anchorCtr="0" anchor="t" bIns="0" lIns="0" spcFirstLastPara="1" rIns="0" wrap="square" tIns="0">
              <a:spAutoFit/>
            </a:bodyPr>
            <a:lstStyle/>
            <a:p>
              <a:pPr indent="0" lvl="1" marL="0" marR="0" rtl="0" algn="l">
                <a:lnSpc>
                  <a:spcPct val="23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8" name="Google Shape;118;g24353bd23ad_0_11"/>
          <p:cNvSpPr txBox="1"/>
          <p:nvPr/>
        </p:nvSpPr>
        <p:spPr>
          <a:xfrm>
            <a:off x="409138" y="2932025"/>
            <a:ext cx="122421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b="1" sz="2500">
              <a:solidFill>
                <a:srgbClr val="FFFFFF"/>
              </a:solidFill>
              <a:latin typeface="Roboto"/>
              <a:ea typeface="Roboto"/>
              <a:cs typeface="Roboto"/>
              <a:sym typeface="Roboto"/>
            </a:endParaRPr>
          </a:p>
        </p:txBody>
      </p:sp>
      <p:sp>
        <p:nvSpPr>
          <p:cNvPr id="119" name="Google Shape;119;g24353bd23ad_0_11"/>
          <p:cNvSpPr txBox="1"/>
          <p:nvPr/>
        </p:nvSpPr>
        <p:spPr>
          <a:xfrm>
            <a:off x="6087963" y="3070725"/>
            <a:ext cx="5415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b="1" sz="2500">
              <a:solidFill>
                <a:schemeClr val="lt1"/>
              </a:solidFill>
              <a:latin typeface="Roboto"/>
              <a:ea typeface="Roboto"/>
              <a:cs typeface="Roboto"/>
              <a:sym typeface="Roboto"/>
            </a:endParaRPr>
          </a:p>
        </p:txBody>
      </p:sp>
      <p:sp>
        <p:nvSpPr>
          <p:cNvPr id="120" name="Google Shape;120;g24353bd23ad_0_11"/>
          <p:cNvSpPr txBox="1"/>
          <p:nvPr/>
        </p:nvSpPr>
        <p:spPr>
          <a:xfrm>
            <a:off x="12210925" y="3164750"/>
            <a:ext cx="5767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500">
              <a:solidFill>
                <a:schemeClr val="lt1"/>
              </a:solidFill>
              <a:latin typeface="Roboto"/>
              <a:ea typeface="Roboto"/>
              <a:cs typeface="Roboto"/>
              <a:sym typeface="Roboto"/>
            </a:endParaRPr>
          </a:p>
        </p:txBody>
      </p:sp>
      <p:sp>
        <p:nvSpPr>
          <p:cNvPr id="121" name="Google Shape;121;g24353bd23ad_0_11"/>
          <p:cNvSpPr txBox="1"/>
          <p:nvPr/>
        </p:nvSpPr>
        <p:spPr>
          <a:xfrm>
            <a:off x="579850" y="645750"/>
            <a:ext cx="7183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solidFill>
                  <a:srgbClr val="FFBE40"/>
                </a:solidFill>
                <a:latin typeface="Roboto"/>
                <a:ea typeface="Roboto"/>
                <a:cs typeface="Roboto"/>
                <a:sym typeface="Roboto"/>
              </a:rPr>
              <a:t>Scope</a:t>
            </a:r>
            <a:endParaRPr b="1" sz="2900">
              <a:solidFill>
                <a:srgbClr val="FFBE40"/>
              </a:solidFill>
              <a:latin typeface="Roboto"/>
              <a:ea typeface="Roboto"/>
              <a:cs typeface="Roboto"/>
              <a:sym typeface="Roboto"/>
            </a:endParaRPr>
          </a:p>
        </p:txBody>
      </p:sp>
      <p:sp>
        <p:nvSpPr>
          <p:cNvPr id="122" name="Google Shape;122;g24353bd23ad_0_11"/>
          <p:cNvSpPr txBox="1"/>
          <p:nvPr/>
        </p:nvSpPr>
        <p:spPr>
          <a:xfrm>
            <a:off x="667175" y="2839400"/>
            <a:ext cx="10318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FFFFFF"/>
              </a:solidFill>
              <a:latin typeface="Roboto"/>
              <a:ea typeface="Roboto"/>
              <a:cs typeface="Roboto"/>
              <a:sym typeface="Roboto"/>
            </a:endParaRPr>
          </a:p>
        </p:txBody>
      </p:sp>
      <p:sp>
        <p:nvSpPr>
          <p:cNvPr id="123" name="Google Shape;123;g24353bd23ad_0_11"/>
          <p:cNvSpPr txBox="1"/>
          <p:nvPr/>
        </p:nvSpPr>
        <p:spPr>
          <a:xfrm>
            <a:off x="651675" y="2870425"/>
            <a:ext cx="9402600" cy="68649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Clr>
                <a:srgbClr val="FFBE40"/>
              </a:buClr>
              <a:buSzPts val="3100"/>
              <a:buFont typeface="Roboto"/>
              <a:buAutoNum type="arabicPeriod"/>
            </a:pPr>
            <a:r>
              <a:rPr b="1" lang="en-US" sz="3100">
                <a:solidFill>
                  <a:srgbClr val="FFBE40"/>
                </a:solidFill>
                <a:latin typeface="Roboto"/>
                <a:ea typeface="Roboto"/>
                <a:cs typeface="Roboto"/>
                <a:sym typeface="Roboto"/>
              </a:rPr>
              <a:t>Creation of Network</a:t>
            </a:r>
            <a:endParaRPr b="1" sz="3100">
              <a:solidFill>
                <a:srgbClr val="FFBE40"/>
              </a:solidFill>
              <a:latin typeface="Roboto"/>
              <a:ea typeface="Roboto"/>
              <a:cs typeface="Roboto"/>
              <a:sym typeface="Roboto"/>
            </a:endParaRPr>
          </a:p>
          <a:p>
            <a:pPr indent="-425450" lvl="1" marL="914400" rtl="0" algn="l">
              <a:spcBef>
                <a:spcPts val="0"/>
              </a:spcBef>
              <a:spcAft>
                <a:spcPts val="0"/>
              </a:spcAft>
              <a:buClr>
                <a:srgbClr val="FFFFFF"/>
              </a:buClr>
              <a:buSzPts val="3100"/>
              <a:buFont typeface="Roboto"/>
              <a:buAutoNum type="alphaLcPeriod"/>
            </a:pPr>
            <a:r>
              <a:rPr b="1" lang="en-US" sz="3100">
                <a:solidFill>
                  <a:srgbClr val="FFFFFF"/>
                </a:solidFill>
                <a:latin typeface="Roboto"/>
                <a:ea typeface="Roboto"/>
                <a:cs typeface="Roboto"/>
                <a:sym typeface="Roboto"/>
              </a:rPr>
              <a:t>Virtual Test Network with Vulnerabilities (V1)</a:t>
            </a:r>
            <a:endParaRPr b="1" sz="3100">
              <a:solidFill>
                <a:srgbClr val="FFFFFF"/>
              </a:solidFill>
              <a:latin typeface="Roboto"/>
              <a:ea typeface="Roboto"/>
              <a:cs typeface="Roboto"/>
              <a:sym typeface="Roboto"/>
            </a:endParaRPr>
          </a:p>
          <a:p>
            <a:pPr indent="0" lvl="0" marL="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BE40"/>
              </a:buClr>
              <a:buSzPts val="3100"/>
              <a:buFont typeface="Roboto"/>
              <a:buAutoNum type="arabicPeriod"/>
            </a:pPr>
            <a:r>
              <a:rPr b="1" lang="en-US" sz="3100">
                <a:solidFill>
                  <a:srgbClr val="FFBE40"/>
                </a:solidFill>
                <a:latin typeface="Roboto"/>
                <a:ea typeface="Roboto"/>
                <a:cs typeface="Roboto"/>
                <a:sym typeface="Roboto"/>
              </a:rPr>
              <a:t>Vulnerability Testing and Scanning</a:t>
            </a:r>
            <a:endParaRPr b="1" sz="3100">
              <a:solidFill>
                <a:srgbClr val="FFBE40"/>
              </a:solidFill>
              <a:latin typeface="Roboto"/>
              <a:ea typeface="Roboto"/>
              <a:cs typeface="Roboto"/>
              <a:sym typeface="Roboto"/>
            </a:endParaRPr>
          </a:p>
          <a:p>
            <a:pPr indent="0" lvl="0" marL="0" rtl="0" algn="l">
              <a:spcBef>
                <a:spcPts val="0"/>
              </a:spcBef>
              <a:spcAft>
                <a:spcPts val="0"/>
              </a:spcAft>
              <a:buNone/>
            </a:pPr>
            <a:r>
              <a:rPr b="1" lang="en-US" sz="3100">
                <a:solidFill>
                  <a:srgbClr val="FFFFFF"/>
                </a:solidFill>
                <a:latin typeface="Roboto"/>
                <a:ea typeface="Roboto"/>
                <a:cs typeface="Roboto"/>
                <a:sym typeface="Roboto"/>
              </a:rPr>
              <a:t>	a. Penetration Testing</a:t>
            </a:r>
            <a:endParaRPr b="1" sz="3100">
              <a:solidFill>
                <a:srgbClr val="FFFFFF"/>
              </a:solidFill>
              <a:latin typeface="Roboto"/>
              <a:ea typeface="Roboto"/>
              <a:cs typeface="Roboto"/>
              <a:sym typeface="Roboto"/>
            </a:endParaRPr>
          </a:p>
          <a:p>
            <a:pPr indent="0" lvl="0" marL="0" rtl="0" algn="l">
              <a:spcBef>
                <a:spcPts val="0"/>
              </a:spcBef>
              <a:spcAft>
                <a:spcPts val="0"/>
              </a:spcAft>
              <a:buNone/>
            </a:pPr>
            <a:r>
              <a:rPr b="1" lang="en-US" sz="3100">
                <a:solidFill>
                  <a:srgbClr val="FFFFFF"/>
                </a:solidFill>
                <a:latin typeface="Roboto"/>
                <a:ea typeface="Roboto"/>
                <a:cs typeface="Roboto"/>
                <a:sym typeface="Roboto"/>
              </a:rPr>
              <a:t>	b. Vulnerability Scanning</a:t>
            </a:r>
            <a:endParaRPr b="1" sz="3100">
              <a:solidFill>
                <a:srgbClr val="FFFFFF"/>
              </a:solidFill>
              <a:latin typeface="Roboto"/>
              <a:ea typeface="Roboto"/>
              <a:cs typeface="Roboto"/>
              <a:sym typeface="Roboto"/>
            </a:endParaRPr>
          </a:p>
          <a:p>
            <a:pPr indent="0" lvl="0" marL="0" rtl="0" algn="l">
              <a:spcBef>
                <a:spcPts val="0"/>
              </a:spcBef>
              <a:spcAft>
                <a:spcPts val="0"/>
              </a:spcAft>
              <a:buNone/>
            </a:pPr>
            <a:r>
              <a:rPr b="1" lang="en-US" sz="3100">
                <a:solidFill>
                  <a:srgbClr val="FFFFFF"/>
                </a:solidFill>
                <a:latin typeface="Roboto"/>
                <a:ea typeface="Roboto"/>
                <a:cs typeface="Roboto"/>
                <a:sym typeface="Roboto"/>
              </a:rPr>
              <a:t>	c. Vulnerability Assessment</a:t>
            </a:r>
            <a:endParaRPr b="1" sz="3100">
              <a:solidFill>
                <a:srgbClr val="FFFFFF"/>
              </a:solidFill>
              <a:latin typeface="Roboto"/>
              <a:ea typeface="Roboto"/>
              <a:cs typeface="Roboto"/>
              <a:sym typeface="Roboto"/>
            </a:endParaRPr>
          </a:p>
          <a:p>
            <a:pPr indent="0" lvl="0" marL="0" rtl="0" algn="l">
              <a:spcBef>
                <a:spcPts val="0"/>
              </a:spcBef>
              <a:spcAft>
                <a:spcPts val="0"/>
              </a:spcAft>
              <a:buNone/>
            </a:pPr>
            <a:r>
              <a:rPr b="1" lang="en-US" sz="3100">
                <a:solidFill>
                  <a:srgbClr val="FFFFFF"/>
                </a:solidFill>
                <a:latin typeface="Roboto"/>
                <a:ea typeface="Roboto"/>
                <a:cs typeface="Roboto"/>
                <a:sym typeface="Roboto"/>
              </a:rPr>
              <a:t>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BE40"/>
              </a:buClr>
              <a:buSzPts val="3100"/>
              <a:buFont typeface="Roboto"/>
              <a:buAutoNum type="arabicPeriod"/>
            </a:pPr>
            <a:r>
              <a:rPr b="1" lang="en-US" sz="3100">
                <a:solidFill>
                  <a:srgbClr val="FFBE40"/>
                </a:solidFill>
                <a:latin typeface="Roboto"/>
                <a:ea typeface="Roboto"/>
                <a:cs typeface="Roboto"/>
                <a:sym typeface="Roboto"/>
              </a:rPr>
              <a:t>Security Implementation</a:t>
            </a:r>
            <a:endParaRPr b="1" sz="3100">
              <a:solidFill>
                <a:srgbClr val="FFBE40"/>
              </a:solidFill>
              <a:latin typeface="Roboto"/>
              <a:ea typeface="Roboto"/>
              <a:cs typeface="Roboto"/>
              <a:sym typeface="Roboto"/>
            </a:endParaRPr>
          </a:p>
          <a:p>
            <a:pPr indent="0" lvl="0" marL="457200" rtl="0" algn="l">
              <a:spcBef>
                <a:spcPts val="0"/>
              </a:spcBef>
              <a:spcAft>
                <a:spcPts val="0"/>
              </a:spcAft>
              <a:buNone/>
            </a:pPr>
            <a:r>
              <a:rPr b="1" lang="en-US" sz="3100">
                <a:solidFill>
                  <a:srgbClr val="FFFFFF"/>
                </a:solidFill>
                <a:latin typeface="Roboto"/>
                <a:ea typeface="Roboto"/>
                <a:cs typeface="Roboto"/>
                <a:sym typeface="Roboto"/>
              </a:rPr>
              <a:t>a. ISA/IEC 62443 </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rPr b="1" lang="en-US" sz="3100">
                <a:solidFill>
                  <a:srgbClr val="FFFFFF"/>
                </a:solidFill>
                <a:latin typeface="Roboto"/>
                <a:ea typeface="Roboto"/>
                <a:cs typeface="Roboto"/>
                <a:sym typeface="Roboto"/>
              </a:rPr>
              <a:t>b. Device Hardening</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rPr b="1" lang="en-US" sz="3100">
                <a:solidFill>
                  <a:srgbClr val="FFFFFF"/>
                </a:solidFill>
                <a:latin typeface="Roboto"/>
                <a:ea typeface="Roboto"/>
                <a:cs typeface="Roboto"/>
                <a:sym typeface="Roboto"/>
              </a:rPr>
              <a:t>c. Endpoint Protection</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rPr b="1" lang="en-US" sz="3100">
                <a:solidFill>
                  <a:srgbClr val="FFFFFF"/>
                </a:solidFill>
                <a:latin typeface="Roboto"/>
                <a:ea typeface="Roboto"/>
                <a:cs typeface="Roboto"/>
                <a:sym typeface="Roboto"/>
              </a:rPr>
              <a:t>d. Firewalls</a:t>
            </a:r>
            <a:endParaRPr b="1" sz="3100">
              <a:solidFill>
                <a:srgbClr val="FFFFFF"/>
              </a:solidFill>
              <a:latin typeface="Roboto"/>
              <a:ea typeface="Roboto"/>
              <a:cs typeface="Roboto"/>
              <a:sym typeface="Roboto"/>
            </a:endParaRPr>
          </a:p>
          <a:p>
            <a:pPr indent="0" lvl="0" marL="457200" rtl="0" algn="l">
              <a:spcBef>
                <a:spcPts val="0"/>
              </a:spcBef>
              <a:spcAft>
                <a:spcPts val="0"/>
              </a:spcAft>
              <a:buNone/>
            </a:pPr>
            <a:r>
              <a:rPr b="1" lang="en-US" sz="3100">
                <a:solidFill>
                  <a:srgbClr val="FFFFFF"/>
                </a:solidFill>
                <a:latin typeface="Roboto"/>
                <a:ea typeface="Roboto"/>
                <a:cs typeface="Roboto"/>
                <a:sym typeface="Roboto"/>
              </a:rPr>
              <a:t>e. IDMZ</a:t>
            </a:r>
            <a:endParaRPr b="1" sz="3100">
              <a:solidFill>
                <a:srgbClr val="FFFFFF"/>
              </a:solidFill>
              <a:latin typeface="Roboto"/>
              <a:ea typeface="Roboto"/>
              <a:cs typeface="Roboto"/>
              <a:sym typeface="Roboto"/>
            </a:endParaRPr>
          </a:p>
        </p:txBody>
      </p:sp>
      <p:pic>
        <p:nvPicPr>
          <p:cNvPr id="124" name="Google Shape;124;g24353bd23ad_0_11"/>
          <p:cNvPicPr preferRelativeResize="0"/>
          <p:nvPr/>
        </p:nvPicPr>
        <p:blipFill>
          <a:blip r:embed="rId3">
            <a:alphaModFix/>
          </a:blip>
          <a:stretch>
            <a:fillRect/>
          </a:stretch>
        </p:blipFill>
        <p:spPr>
          <a:xfrm>
            <a:off x="9730825" y="2870425"/>
            <a:ext cx="8334225" cy="4946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532" name="Shape 532"/>
        <p:cNvGrpSpPr/>
        <p:nvPr/>
      </p:nvGrpSpPr>
      <p:grpSpPr>
        <a:xfrm>
          <a:off x="0" y="0"/>
          <a:ext cx="0" cy="0"/>
          <a:chOff x="0" y="0"/>
          <a:chExt cx="0" cy="0"/>
        </a:xfrm>
      </p:grpSpPr>
      <p:sp>
        <p:nvSpPr>
          <p:cNvPr id="533" name="Google Shape;533;g2442212a682_0_105"/>
          <p:cNvSpPr txBox="1"/>
          <p:nvPr/>
        </p:nvSpPr>
        <p:spPr>
          <a:xfrm>
            <a:off x="481001" y="741450"/>
            <a:ext cx="15106725" cy="1462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a:t>
            </a:r>
            <a:endParaRPr/>
          </a:p>
        </p:txBody>
      </p:sp>
      <p:sp>
        <p:nvSpPr>
          <p:cNvPr id="534" name="Google Shape;534;g2442212a682_0_105"/>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35" name="Google Shape;535;g2442212a682_0_105"/>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36" name="Google Shape;536;g2442212a682_0_105"/>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37" name="Google Shape;537;g2442212a682_0_105"/>
          <p:cNvSpPr txBox="1"/>
          <p:nvPr/>
        </p:nvSpPr>
        <p:spPr>
          <a:xfrm>
            <a:off x="542925" y="2514600"/>
            <a:ext cx="16072500" cy="908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4700">
              <a:solidFill>
                <a:srgbClr val="FFFFFF"/>
              </a:solidFill>
              <a:latin typeface="Roboto"/>
              <a:ea typeface="Roboto"/>
              <a:cs typeface="Roboto"/>
              <a:sym typeface="Roboto"/>
            </a:endParaRPr>
          </a:p>
        </p:txBody>
      </p:sp>
      <p:pic>
        <p:nvPicPr>
          <p:cNvPr id="538" name="Google Shape;538;g2442212a682_0_105"/>
          <p:cNvPicPr preferRelativeResize="0"/>
          <p:nvPr/>
        </p:nvPicPr>
        <p:blipFill rotWithShape="1">
          <a:blip r:embed="rId3">
            <a:alphaModFix/>
          </a:blip>
          <a:srcRect b="0" l="0" r="0" t="1370"/>
          <a:stretch/>
        </p:blipFill>
        <p:spPr>
          <a:xfrm>
            <a:off x="481000" y="2871800"/>
            <a:ext cx="16567125" cy="3059400"/>
          </a:xfrm>
          <a:prstGeom prst="rect">
            <a:avLst/>
          </a:prstGeom>
          <a:noFill/>
          <a:ln>
            <a:noFill/>
          </a:ln>
        </p:spPr>
      </p:pic>
      <p:sp>
        <p:nvSpPr>
          <p:cNvPr id="539" name="Google Shape;539;g2442212a682_0_105"/>
          <p:cNvSpPr txBox="1"/>
          <p:nvPr/>
        </p:nvSpPr>
        <p:spPr>
          <a:xfrm>
            <a:off x="605995" y="418100"/>
            <a:ext cx="14283300" cy="4617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Security Levels</a:t>
            </a:r>
            <a:endParaRPr/>
          </a:p>
        </p:txBody>
      </p:sp>
      <p:sp>
        <p:nvSpPr>
          <p:cNvPr id="540" name="Google Shape;540;g2442212a682_0_105"/>
          <p:cNvSpPr txBox="1"/>
          <p:nvPr/>
        </p:nvSpPr>
        <p:spPr>
          <a:xfrm>
            <a:off x="481000" y="6945200"/>
            <a:ext cx="90279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700">
                <a:solidFill>
                  <a:schemeClr val="lt1"/>
                </a:solidFill>
                <a:latin typeface="Roboto"/>
                <a:ea typeface="Roboto"/>
                <a:cs typeface="Roboto"/>
                <a:sym typeface="Roboto"/>
              </a:rPr>
              <a:t>From ISA/IEC 62443 Standard</a:t>
            </a:r>
            <a:endParaRPr b="1" sz="4700">
              <a:solidFill>
                <a:schemeClr val="lt1"/>
              </a:solidFill>
              <a:latin typeface="Roboto"/>
              <a:ea typeface="Roboto"/>
              <a:cs typeface="Roboto"/>
              <a:sym typeface="Roboto"/>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544" name="Shape 544"/>
        <p:cNvGrpSpPr/>
        <p:nvPr/>
      </p:nvGrpSpPr>
      <p:grpSpPr>
        <a:xfrm>
          <a:off x="0" y="0"/>
          <a:ext cx="0" cy="0"/>
          <a:chOff x="0" y="0"/>
          <a:chExt cx="0" cy="0"/>
        </a:xfrm>
      </p:grpSpPr>
      <p:sp>
        <p:nvSpPr>
          <p:cNvPr id="545" name="Google Shape;545;g2442212a682_0_116"/>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46" name="Google Shape;546;g2442212a682_0_116"/>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47" name="Google Shape;547;g2442212a682_0_116"/>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48" name="Google Shape;548;g2442212a682_0_116"/>
          <p:cNvSpPr txBox="1"/>
          <p:nvPr/>
        </p:nvSpPr>
        <p:spPr>
          <a:xfrm>
            <a:off x="542925" y="2514600"/>
            <a:ext cx="16072500" cy="908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4700">
              <a:solidFill>
                <a:srgbClr val="FFFFFF"/>
              </a:solidFill>
              <a:latin typeface="Roboto"/>
              <a:ea typeface="Roboto"/>
              <a:cs typeface="Roboto"/>
              <a:sym typeface="Roboto"/>
            </a:endParaRPr>
          </a:p>
        </p:txBody>
      </p:sp>
      <p:sp>
        <p:nvSpPr>
          <p:cNvPr id="549" name="Google Shape;549;g2442212a682_0_116"/>
          <p:cNvSpPr txBox="1"/>
          <p:nvPr/>
        </p:nvSpPr>
        <p:spPr>
          <a:xfrm>
            <a:off x="481001" y="741450"/>
            <a:ext cx="15106800" cy="1462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a:t>
            </a:r>
            <a:endParaRPr/>
          </a:p>
        </p:txBody>
      </p:sp>
      <p:sp>
        <p:nvSpPr>
          <p:cNvPr id="550" name="Google Shape;550;g2442212a682_0_116"/>
          <p:cNvSpPr txBox="1"/>
          <p:nvPr/>
        </p:nvSpPr>
        <p:spPr>
          <a:xfrm>
            <a:off x="605995" y="418100"/>
            <a:ext cx="14283300" cy="4617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Security Levels in V2</a:t>
            </a:r>
            <a:endParaRPr/>
          </a:p>
        </p:txBody>
      </p:sp>
      <p:pic>
        <p:nvPicPr>
          <p:cNvPr id="551" name="Google Shape;551;g2442212a682_0_116"/>
          <p:cNvPicPr preferRelativeResize="0"/>
          <p:nvPr/>
        </p:nvPicPr>
        <p:blipFill>
          <a:blip r:embed="rId3">
            <a:alphaModFix/>
          </a:blip>
          <a:stretch>
            <a:fillRect/>
          </a:stretch>
        </p:blipFill>
        <p:spPr>
          <a:xfrm>
            <a:off x="606000" y="3814950"/>
            <a:ext cx="17112375" cy="1812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555" name="Shape 555"/>
        <p:cNvGrpSpPr/>
        <p:nvPr/>
      </p:nvGrpSpPr>
      <p:grpSpPr>
        <a:xfrm>
          <a:off x="0" y="0"/>
          <a:ext cx="0" cy="0"/>
          <a:chOff x="0" y="0"/>
          <a:chExt cx="0" cy="0"/>
        </a:xfrm>
      </p:grpSpPr>
      <p:grpSp>
        <p:nvGrpSpPr>
          <p:cNvPr id="556" name="Google Shape;556;g24353bd23ad_0_172"/>
          <p:cNvGrpSpPr/>
          <p:nvPr/>
        </p:nvGrpSpPr>
        <p:grpSpPr>
          <a:xfrm>
            <a:off x="481001" y="418100"/>
            <a:ext cx="15106725" cy="1785625"/>
            <a:chOff x="-152392" y="-104792"/>
            <a:chExt cx="20142300" cy="2380833"/>
          </a:xfrm>
        </p:grpSpPr>
        <p:sp>
          <p:nvSpPr>
            <p:cNvPr id="557" name="Google Shape;557;g24353bd23ad_0_172"/>
            <p:cNvSpPr txBox="1"/>
            <p:nvPr/>
          </p:nvSpPr>
          <p:spPr>
            <a:xfrm>
              <a:off x="-152392" y="326341"/>
              <a:ext cx="201423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Implementations</a:t>
              </a:r>
              <a:endParaRPr/>
            </a:p>
          </p:txBody>
        </p:sp>
        <p:sp>
          <p:nvSpPr>
            <p:cNvPr id="558" name="Google Shape;558;g24353bd23ad_0_172"/>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Foundational r</a:t>
              </a:r>
              <a:r>
                <a:rPr b="1" lang="en-US" sz="2999">
                  <a:solidFill>
                    <a:srgbClr val="FFBE40"/>
                  </a:solidFill>
                  <a:latin typeface="Roboto"/>
                  <a:ea typeface="Roboto"/>
                  <a:cs typeface="Roboto"/>
                  <a:sym typeface="Roboto"/>
                </a:rPr>
                <a:t>equirements</a:t>
              </a:r>
              <a:r>
                <a:rPr b="1" lang="en-US" sz="2999">
                  <a:solidFill>
                    <a:srgbClr val="FFBE40"/>
                  </a:solidFill>
                  <a:latin typeface="Roboto"/>
                  <a:ea typeface="Roboto"/>
                  <a:cs typeface="Roboto"/>
                  <a:sym typeface="Roboto"/>
                </a:rPr>
                <a:t> used in V2</a:t>
              </a:r>
              <a:endParaRPr/>
            </a:p>
          </p:txBody>
        </p:sp>
      </p:grpSp>
      <p:sp>
        <p:nvSpPr>
          <p:cNvPr id="559" name="Google Shape;559;g24353bd23ad_0_172"/>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60" name="Google Shape;560;g24353bd23ad_0_172"/>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61" name="Google Shape;561;g24353bd23ad_0_172"/>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62" name="Google Shape;562;g24353bd23ad_0_172"/>
          <p:cNvSpPr txBox="1"/>
          <p:nvPr/>
        </p:nvSpPr>
        <p:spPr>
          <a:xfrm>
            <a:off x="542925" y="2514600"/>
            <a:ext cx="16072500" cy="532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700">
                <a:solidFill>
                  <a:srgbClr val="FFBE40"/>
                </a:solidFill>
                <a:latin typeface="Roboto"/>
                <a:ea typeface="Roboto"/>
                <a:cs typeface="Roboto"/>
                <a:sym typeface="Roboto"/>
              </a:rPr>
              <a:t>FR 1 – Identification and Authentication Control (IAC)</a:t>
            </a:r>
            <a:endParaRPr b="1" sz="4700">
              <a:solidFill>
                <a:srgbClr val="FFBE40"/>
              </a:solidFill>
              <a:latin typeface="Roboto"/>
              <a:ea typeface="Roboto"/>
              <a:cs typeface="Roboto"/>
              <a:sym typeface="Roboto"/>
            </a:endParaRPr>
          </a:p>
          <a:p>
            <a:pPr indent="0" lvl="0" marL="457200" rtl="0" algn="l">
              <a:spcBef>
                <a:spcPts val="0"/>
              </a:spcBef>
              <a:spcAft>
                <a:spcPts val="0"/>
              </a:spcAft>
              <a:buNone/>
            </a:pPr>
            <a:r>
              <a:rPr b="1" lang="en-US" sz="4000">
                <a:solidFill>
                  <a:schemeClr val="lt1"/>
                </a:solidFill>
                <a:latin typeface="Roboto"/>
                <a:ea typeface="Roboto"/>
                <a:cs typeface="Roboto"/>
                <a:sym typeface="Roboto"/>
              </a:rPr>
              <a:t>SR 1.1 – Human User Identification and Authentication</a:t>
            </a:r>
            <a:endParaRPr b="1" sz="4000">
              <a:solidFill>
                <a:schemeClr val="lt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b="1" lang="en-US" sz="4000">
                <a:solidFill>
                  <a:schemeClr val="lt1"/>
                </a:solidFill>
                <a:latin typeface="Roboto"/>
                <a:ea typeface="Roboto"/>
                <a:cs typeface="Roboto"/>
                <a:sym typeface="Roboto"/>
              </a:rPr>
              <a:t>SR 1.3 – Account management</a:t>
            </a:r>
            <a:endParaRPr b="1" sz="4000">
              <a:solidFill>
                <a:schemeClr val="lt1"/>
              </a:solidFill>
              <a:latin typeface="Roboto"/>
              <a:ea typeface="Roboto"/>
              <a:cs typeface="Roboto"/>
              <a:sym typeface="Roboto"/>
            </a:endParaRPr>
          </a:p>
          <a:p>
            <a:pPr indent="0" lvl="0" marL="457200" rtl="0" algn="l">
              <a:spcBef>
                <a:spcPts val="0"/>
              </a:spcBef>
              <a:spcAft>
                <a:spcPts val="0"/>
              </a:spcAft>
              <a:buNone/>
            </a:pPr>
            <a:r>
              <a:rPr b="1" lang="en-US" sz="4000">
                <a:solidFill>
                  <a:schemeClr val="lt1"/>
                </a:solidFill>
                <a:latin typeface="Roboto"/>
                <a:ea typeface="Roboto"/>
                <a:cs typeface="Roboto"/>
                <a:sym typeface="Roboto"/>
              </a:rPr>
              <a:t>SR 1.11 – Unsuccessful login attempts</a:t>
            </a:r>
            <a:endParaRPr b="1" sz="4000">
              <a:solidFill>
                <a:schemeClr val="lt1"/>
              </a:solidFill>
              <a:latin typeface="Roboto"/>
              <a:ea typeface="Roboto"/>
              <a:cs typeface="Roboto"/>
              <a:sym typeface="Roboto"/>
            </a:endParaRPr>
          </a:p>
          <a:p>
            <a:pPr indent="457200" lvl="0" marL="0" rtl="0" algn="l">
              <a:spcBef>
                <a:spcPts val="0"/>
              </a:spcBef>
              <a:spcAft>
                <a:spcPts val="0"/>
              </a:spcAft>
              <a:buClr>
                <a:schemeClr val="dk1"/>
              </a:buClr>
              <a:buSzPts val="1100"/>
              <a:buFont typeface="Arial"/>
              <a:buNone/>
            </a:pPr>
            <a:r>
              <a:t/>
            </a:r>
            <a:endParaRPr b="1" sz="4000">
              <a:solidFill>
                <a:schemeClr val="lt1"/>
              </a:solidFill>
              <a:latin typeface="Roboto"/>
              <a:ea typeface="Roboto"/>
              <a:cs typeface="Roboto"/>
              <a:sym typeface="Roboto"/>
            </a:endParaRPr>
          </a:p>
          <a:p>
            <a:pPr indent="0" lvl="0" marL="0" rtl="0" algn="l">
              <a:spcBef>
                <a:spcPts val="0"/>
              </a:spcBef>
              <a:spcAft>
                <a:spcPts val="0"/>
              </a:spcAft>
              <a:buNone/>
            </a:pPr>
            <a:r>
              <a:rPr b="1" lang="en-US" sz="4700">
                <a:solidFill>
                  <a:srgbClr val="FFBE40"/>
                </a:solidFill>
                <a:latin typeface="Roboto"/>
                <a:ea typeface="Roboto"/>
                <a:cs typeface="Roboto"/>
                <a:sym typeface="Roboto"/>
              </a:rPr>
              <a:t>FR 2 – Use Control (UC)</a:t>
            </a:r>
            <a:endParaRPr b="1" sz="4700">
              <a:solidFill>
                <a:srgbClr val="FFBE40"/>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b="1" lang="en-US" sz="4000">
                <a:solidFill>
                  <a:schemeClr val="lt1"/>
                </a:solidFill>
                <a:latin typeface="Roboto"/>
                <a:ea typeface="Roboto"/>
                <a:cs typeface="Roboto"/>
                <a:sym typeface="Roboto"/>
              </a:rPr>
              <a:t>SR 2.1 – Authorization enforcement</a:t>
            </a:r>
            <a:endParaRPr b="1" sz="4000">
              <a:solidFill>
                <a:schemeClr val="lt1"/>
              </a:solidFill>
              <a:latin typeface="Roboto"/>
              <a:ea typeface="Roboto"/>
              <a:cs typeface="Roboto"/>
              <a:sym typeface="Roboto"/>
            </a:endParaRPr>
          </a:p>
          <a:p>
            <a:pPr indent="0" lvl="0" marL="457200" rtl="0" algn="l">
              <a:spcBef>
                <a:spcPts val="0"/>
              </a:spcBef>
              <a:spcAft>
                <a:spcPts val="0"/>
              </a:spcAft>
              <a:buNone/>
            </a:pPr>
            <a:r>
              <a:rPr b="1" lang="en-US" sz="4000">
                <a:solidFill>
                  <a:schemeClr val="lt1"/>
                </a:solidFill>
                <a:latin typeface="Roboto"/>
                <a:ea typeface="Roboto"/>
                <a:cs typeface="Roboto"/>
                <a:sym typeface="Roboto"/>
              </a:rPr>
              <a:t>SR 2.5 – Session Lock</a:t>
            </a:r>
            <a:endParaRPr b="1" sz="4700">
              <a:solidFill>
                <a:srgbClr val="FFFFFF"/>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566" name="Shape 566"/>
        <p:cNvGrpSpPr/>
        <p:nvPr/>
      </p:nvGrpSpPr>
      <p:grpSpPr>
        <a:xfrm>
          <a:off x="0" y="0"/>
          <a:ext cx="0" cy="0"/>
          <a:chOff x="0" y="0"/>
          <a:chExt cx="0" cy="0"/>
        </a:xfrm>
      </p:grpSpPr>
      <p:grpSp>
        <p:nvGrpSpPr>
          <p:cNvPr id="567" name="Google Shape;567;g224b90a00aa_0_0"/>
          <p:cNvGrpSpPr/>
          <p:nvPr/>
        </p:nvGrpSpPr>
        <p:grpSpPr>
          <a:xfrm>
            <a:off x="481001" y="418100"/>
            <a:ext cx="15106725" cy="1785625"/>
            <a:chOff x="-152392" y="-104792"/>
            <a:chExt cx="20142300" cy="2380833"/>
          </a:xfrm>
        </p:grpSpPr>
        <p:sp>
          <p:nvSpPr>
            <p:cNvPr id="568" name="Google Shape;568;g224b90a00aa_0_0"/>
            <p:cNvSpPr txBox="1"/>
            <p:nvPr/>
          </p:nvSpPr>
          <p:spPr>
            <a:xfrm>
              <a:off x="-152392" y="326341"/>
              <a:ext cx="20142300" cy="1949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rgbClr val="FFFFFF"/>
                  </a:solidFill>
                  <a:latin typeface="Roboto"/>
                  <a:ea typeface="Roboto"/>
                  <a:cs typeface="Roboto"/>
                  <a:sym typeface="Roboto"/>
                </a:rPr>
                <a:t>Security Implementations</a:t>
              </a:r>
              <a:endParaRPr/>
            </a:p>
          </p:txBody>
        </p:sp>
        <p:sp>
          <p:nvSpPr>
            <p:cNvPr id="569" name="Google Shape;569;g224b90a00aa_0_0"/>
            <p:cNvSpPr txBox="1"/>
            <p:nvPr/>
          </p:nvSpPr>
          <p:spPr>
            <a:xfrm>
              <a:off x="0" y="-104792"/>
              <a:ext cx="174144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Foundational requirements used in V2</a:t>
              </a:r>
              <a:endParaRPr/>
            </a:p>
          </p:txBody>
        </p:sp>
      </p:grpSp>
      <p:sp>
        <p:nvSpPr>
          <p:cNvPr id="570" name="Google Shape;570;g224b90a00aa_0_0"/>
          <p:cNvSpPr txBox="1"/>
          <p:nvPr/>
        </p:nvSpPr>
        <p:spPr>
          <a:xfrm>
            <a:off x="571500" y="3560875"/>
            <a:ext cx="928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71" name="Google Shape;571;g224b90a00aa_0_0"/>
          <p:cNvSpPr txBox="1"/>
          <p:nvPr/>
        </p:nvSpPr>
        <p:spPr>
          <a:xfrm>
            <a:off x="557225" y="28718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72" name="Google Shape;572;g224b90a00aa_0_0"/>
          <p:cNvSpPr txBox="1"/>
          <p:nvPr/>
        </p:nvSpPr>
        <p:spPr>
          <a:xfrm>
            <a:off x="585800" y="2686050"/>
            <a:ext cx="937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rgbClr val="FFFFFF"/>
              </a:solidFill>
              <a:latin typeface="Roboto"/>
              <a:ea typeface="Roboto"/>
              <a:cs typeface="Roboto"/>
              <a:sym typeface="Roboto"/>
            </a:endParaRPr>
          </a:p>
        </p:txBody>
      </p:sp>
      <p:sp>
        <p:nvSpPr>
          <p:cNvPr id="573" name="Google Shape;573;g224b90a00aa_0_0"/>
          <p:cNvSpPr txBox="1"/>
          <p:nvPr/>
        </p:nvSpPr>
        <p:spPr>
          <a:xfrm>
            <a:off x="542925" y="2514600"/>
            <a:ext cx="16072500" cy="738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700">
                <a:solidFill>
                  <a:srgbClr val="FFBE40"/>
                </a:solidFill>
                <a:latin typeface="Roboto"/>
                <a:ea typeface="Roboto"/>
                <a:cs typeface="Roboto"/>
                <a:sym typeface="Roboto"/>
              </a:rPr>
              <a:t>FR 3 – System Integrity (SI)</a:t>
            </a:r>
            <a:endParaRPr b="1" sz="4700">
              <a:solidFill>
                <a:srgbClr val="FFBE40"/>
              </a:solidFill>
              <a:latin typeface="Roboto"/>
              <a:ea typeface="Roboto"/>
              <a:cs typeface="Roboto"/>
              <a:sym typeface="Roboto"/>
            </a:endParaRPr>
          </a:p>
          <a:p>
            <a:pPr indent="457200" lvl="0" marL="0" rtl="0" algn="l">
              <a:spcBef>
                <a:spcPts val="0"/>
              </a:spcBef>
              <a:spcAft>
                <a:spcPts val="0"/>
              </a:spcAft>
              <a:buClr>
                <a:schemeClr val="dk1"/>
              </a:buClr>
              <a:buSzPts val="1100"/>
              <a:buFont typeface="Arial"/>
              <a:buNone/>
            </a:pPr>
            <a:r>
              <a:rPr b="1" lang="en-US" sz="4000">
                <a:solidFill>
                  <a:schemeClr val="lt1"/>
                </a:solidFill>
                <a:latin typeface="Roboto"/>
                <a:ea typeface="Roboto"/>
                <a:cs typeface="Roboto"/>
                <a:sym typeface="Roboto"/>
              </a:rPr>
              <a:t>SR 3.2 – Malicious code protection</a:t>
            </a:r>
            <a:endParaRPr b="1" sz="4000">
              <a:solidFill>
                <a:schemeClr val="lt1"/>
              </a:solidFill>
              <a:latin typeface="Roboto"/>
              <a:ea typeface="Roboto"/>
              <a:cs typeface="Roboto"/>
              <a:sym typeface="Roboto"/>
            </a:endParaRPr>
          </a:p>
          <a:p>
            <a:pPr indent="457200" lvl="0" marL="0" rtl="0" algn="l">
              <a:spcBef>
                <a:spcPts val="0"/>
              </a:spcBef>
              <a:spcAft>
                <a:spcPts val="0"/>
              </a:spcAft>
              <a:buNone/>
            </a:pPr>
            <a:r>
              <a:rPr b="1" lang="en-US" sz="4000">
                <a:solidFill>
                  <a:schemeClr val="lt1"/>
                </a:solidFill>
                <a:latin typeface="Roboto"/>
                <a:ea typeface="Roboto"/>
                <a:cs typeface="Roboto"/>
                <a:sym typeface="Roboto"/>
              </a:rPr>
              <a:t>SR 3.4 – Software and information integrity</a:t>
            </a:r>
            <a:endParaRPr b="1" sz="4000">
              <a:solidFill>
                <a:schemeClr val="lt1"/>
              </a:solidFill>
              <a:latin typeface="Roboto"/>
              <a:ea typeface="Roboto"/>
              <a:cs typeface="Roboto"/>
              <a:sym typeface="Roboto"/>
            </a:endParaRPr>
          </a:p>
          <a:p>
            <a:pPr indent="457200" lvl="0" marL="0" rtl="0" algn="l">
              <a:spcBef>
                <a:spcPts val="0"/>
              </a:spcBef>
              <a:spcAft>
                <a:spcPts val="0"/>
              </a:spcAft>
              <a:buClr>
                <a:schemeClr val="dk1"/>
              </a:buClr>
              <a:buSzPts val="1100"/>
              <a:buFont typeface="Arial"/>
              <a:buNone/>
            </a:pPr>
            <a:r>
              <a:t/>
            </a:r>
            <a:endParaRPr b="1" sz="4000">
              <a:solidFill>
                <a:schemeClr val="lt1"/>
              </a:solidFill>
              <a:latin typeface="Roboto"/>
              <a:ea typeface="Roboto"/>
              <a:cs typeface="Roboto"/>
              <a:sym typeface="Roboto"/>
            </a:endParaRPr>
          </a:p>
          <a:p>
            <a:pPr indent="0" lvl="0" marL="0" rtl="0" algn="l">
              <a:spcBef>
                <a:spcPts val="0"/>
              </a:spcBef>
              <a:spcAft>
                <a:spcPts val="0"/>
              </a:spcAft>
              <a:buNone/>
            </a:pPr>
            <a:r>
              <a:rPr b="1" lang="en-US" sz="4700">
                <a:solidFill>
                  <a:srgbClr val="FFBE40"/>
                </a:solidFill>
                <a:latin typeface="Roboto"/>
                <a:ea typeface="Roboto"/>
                <a:cs typeface="Roboto"/>
                <a:sym typeface="Roboto"/>
              </a:rPr>
              <a:t>FR 5 – Restricted Data Flow (RDF)</a:t>
            </a:r>
            <a:endParaRPr b="1" sz="4700">
              <a:solidFill>
                <a:srgbClr val="FFBE40"/>
              </a:solidFill>
              <a:latin typeface="Roboto"/>
              <a:ea typeface="Roboto"/>
              <a:cs typeface="Roboto"/>
              <a:sym typeface="Roboto"/>
            </a:endParaRPr>
          </a:p>
          <a:p>
            <a:pPr indent="457200" lvl="0" marL="0" rtl="0" algn="l">
              <a:spcBef>
                <a:spcPts val="0"/>
              </a:spcBef>
              <a:spcAft>
                <a:spcPts val="0"/>
              </a:spcAft>
              <a:buClr>
                <a:schemeClr val="dk1"/>
              </a:buClr>
              <a:buSzPts val="1100"/>
              <a:buFont typeface="Arial"/>
              <a:buNone/>
            </a:pPr>
            <a:r>
              <a:rPr b="1" lang="en-US" sz="4000">
                <a:solidFill>
                  <a:schemeClr val="lt1"/>
                </a:solidFill>
                <a:latin typeface="Roboto"/>
                <a:ea typeface="Roboto"/>
                <a:cs typeface="Roboto"/>
                <a:sym typeface="Roboto"/>
              </a:rPr>
              <a:t>SR 5.1 – Network segmentation</a:t>
            </a:r>
            <a:endParaRPr b="1" sz="4000">
              <a:solidFill>
                <a:schemeClr val="lt1"/>
              </a:solidFill>
              <a:latin typeface="Roboto"/>
              <a:ea typeface="Roboto"/>
              <a:cs typeface="Roboto"/>
              <a:sym typeface="Roboto"/>
            </a:endParaRPr>
          </a:p>
          <a:p>
            <a:pPr indent="457200" lvl="0" marL="0" rtl="0" algn="l">
              <a:spcBef>
                <a:spcPts val="0"/>
              </a:spcBef>
              <a:spcAft>
                <a:spcPts val="0"/>
              </a:spcAft>
              <a:buClr>
                <a:schemeClr val="dk1"/>
              </a:buClr>
              <a:buSzPts val="1100"/>
              <a:buFont typeface="Arial"/>
              <a:buNone/>
            </a:pPr>
            <a:r>
              <a:rPr b="1" lang="en-US" sz="4000">
                <a:solidFill>
                  <a:schemeClr val="lt1"/>
                </a:solidFill>
                <a:latin typeface="Roboto"/>
                <a:ea typeface="Roboto"/>
                <a:cs typeface="Roboto"/>
                <a:sym typeface="Roboto"/>
              </a:rPr>
              <a:t>SR 5.2 – Zone boundary protection</a:t>
            </a:r>
            <a:endParaRPr b="1" sz="4700">
              <a:solidFill>
                <a:srgbClr val="FFFFFF"/>
              </a:solidFill>
              <a:latin typeface="Roboto"/>
              <a:ea typeface="Roboto"/>
              <a:cs typeface="Roboto"/>
              <a:sym typeface="Roboto"/>
            </a:endParaRPr>
          </a:p>
          <a:p>
            <a:pPr indent="0" lvl="0" marL="0" rtl="0" algn="l">
              <a:spcBef>
                <a:spcPts val="0"/>
              </a:spcBef>
              <a:spcAft>
                <a:spcPts val="0"/>
              </a:spcAft>
              <a:buNone/>
            </a:pPr>
            <a:r>
              <a:t/>
            </a:r>
            <a:endParaRPr b="1" sz="4700">
              <a:solidFill>
                <a:srgbClr val="FFFFFF"/>
              </a:solidFill>
              <a:latin typeface="Roboto"/>
              <a:ea typeface="Roboto"/>
              <a:cs typeface="Roboto"/>
              <a:sym typeface="Roboto"/>
            </a:endParaRPr>
          </a:p>
          <a:p>
            <a:pPr indent="0" lvl="0" marL="0" rtl="0" algn="l">
              <a:spcBef>
                <a:spcPts val="0"/>
              </a:spcBef>
              <a:spcAft>
                <a:spcPts val="0"/>
              </a:spcAft>
              <a:buNone/>
            </a:pPr>
            <a:r>
              <a:rPr b="1" lang="en-US" sz="4700">
                <a:solidFill>
                  <a:srgbClr val="FFBE40"/>
                </a:solidFill>
                <a:latin typeface="Roboto"/>
                <a:ea typeface="Roboto"/>
                <a:cs typeface="Roboto"/>
                <a:sym typeface="Roboto"/>
              </a:rPr>
              <a:t>FR 6 – Timely Response to Events (TRE)</a:t>
            </a:r>
            <a:endParaRPr b="1" sz="4700">
              <a:solidFill>
                <a:srgbClr val="FFBE40"/>
              </a:solidFill>
              <a:latin typeface="Roboto"/>
              <a:ea typeface="Roboto"/>
              <a:cs typeface="Roboto"/>
              <a:sym typeface="Roboto"/>
            </a:endParaRPr>
          </a:p>
          <a:p>
            <a:pPr indent="457200" lvl="0" marL="0" rtl="0" algn="l">
              <a:spcBef>
                <a:spcPts val="0"/>
              </a:spcBef>
              <a:spcAft>
                <a:spcPts val="0"/>
              </a:spcAft>
              <a:buClr>
                <a:schemeClr val="dk1"/>
              </a:buClr>
              <a:buSzPts val="1100"/>
              <a:buFont typeface="Arial"/>
              <a:buNone/>
            </a:pPr>
            <a:r>
              <a:rPr b="1" lang="en-US" sz="4000">
                <a:solidFill>
                  <a:schemeClr val="lt1"/>
                </a:solidFill>
                <a:latin typeface="Roboto"/>
                <a:ea typeface="Roboto"/>
                <a:cs typeface="Roboto"/>
                <a:sym typeface="Roboto"/>
              </a:rPr>
              <a:t>SR 6.1 – Audit log accessibility</a:t>
            </a:r>
            <a:endParaRPr b="1" sz="4000">
              <a:solidFill>
                <a:schemeClr val="lt1"/>
              </a:solidFill>
              <a:latin typeface="Roboto"/>
              <a:ea typeface="Roboto"/>
              <a:cs typeface="Roboto"/>
              <a:sym typeface="Roboto"/>
            </a:endParaRPr>
          </a:p>
          <a:p>
            <a:pPr indent="457200" lvl="0" marL="0" rtl="0" algn="l">
              <a:spcBef>
                <a:spcPts val="0"/>
              </a:spcBef>
              <a:spcAft>
                <a:spcPts val="0"/>
              </a:spcAft>
              <a:buNone/>
            </a:pPr>
            <a:r>
              <a:rPr b="1" lang="en-US" sz="4000">
                <a:solidFill>
                  <a:schemeClr val="lt1"/>
                </a:solidFill>
                <a:latin typeface="Roboto"/>
                <a:ea typeface="Roboto"/>
                <a:cs typeface="Roboto"/>
                <a:sym typeface="Roboto"/>
              </a:rPr>
              <a:t>SR 6.2 – Continuous monitoring</a:t>
            </a:r>
            <a:endParaRPr b="1" sz="4700">
              <a:solidFill>
                <a:srgbClr val="FFFFFF"/>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E40"/>
        </a:solidFill>
      </p:bgPr>
    </p:bg>
    <p:spTree>
      <p:nvGrpSpPr>
        <p:cNvPr id="577" name="Shape 577"/>
        <p:cNvGrpSpPr/>
        <p:nvPr/>
      </p:nvGrpSpPr>
      <p:grpSpPr>
        <a:xfrm>
          <a:off x="0" y="0"/>
          <a:ext cx="0" cy="0"/>
          <a:chOff x="0" y="0"/>
          <a:chExt cx="0" cy="0"/>
        </a:xfrm>
      </p:grpSpPr>
      <p:sp>
        <p:nvSpPr>
          <p:cNvPr id="578" name="Google Shape;578;g24353bd23ad_0_355"/>
          <p:cNvSpPr txBox="1"/>
          <p:nvPr/>
        </p:nvSpPr>
        <p:spPr>
          <a:xfrm>
            <a:off x="10261928" y="1381125"/>
            <a:ext cx="6883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000">
                <a:solidFill>
                  <a:srgbClr val="090909"/>
                </a:solidFill>
                <a:latin typeface="Roboto"/>
                <a:ea typeface="Roboto"/>
                <a:cs typeface="Roboto"/>
                <a:sym typeface="Roboto"/>
              </a:rPr>
              <a:t>Conclusion</a:t>
            </a:r>
            <a:endParaRPr/>
          </a:p>
        </p:txBody>
      </p:sp>
      <p:sp>
        <p:nvSpPr>
          <p:cNvPr id="579" name="Google Shape;579;g24353bd23ad_0_355"/>
          <p:cNvSpPr txBox="1"/>
          <p:nvPr/>
        </p:nvSpPr>
        <p:spPr>
          <a:xfrm>
            <a:off x="10045925" y="3500425"/>
            <a:ext cx="7315200" cy="48024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SzPts val="3000"/>
              <a:buFont typeface="Ubuntu"/>
              <a:buAutoNum type="arabicPeriod"/>
            </a:pPr>
            <a:r>
              <a:rPr b="1" lang="en-US" sz="3000">
                <a:latin typeface="Ubuntu"/>
                <a:ea typeface="Ubuntu"/>
                <a:cs typeface="Ubuntu"/>
                <a:sym typeface="Ubuntu"/>
              </a:rPr>
              <a:t>Design and build virtual test network with vulnerabilities</a:t>
            </a:r>
            <a:endParaRPr b="1" sz="3000">
              <a:latin typeface="Ubuntu"/>
              <a:ea typeface="Ubuntu"/>
              <a:cs typeface="Ubuntu"/>
              <a:sym typeface="Ubuntu"/>
            </a:endParaRPr>
          </a:p>
          <a:p>
            <a:pPr indent="0" lvl="0" marL="0" rtl="0" algn="l">
              <a:spcBef>
                <a:spcPts val="0"/>
              </a:spcBef>
              <a:spcAft>
                <a:spcPts val="0"/>
              </a:spcAft>
              <a:buNone/>
            </a:pPr>
            <a:r>
              <a:t/>
            </a:r>
            <a:endParaRPr b="1" sz="3000">
              <a:latin typeface="Ubuntu"/>
              <a:ea typeface="Ubuntu"/>
              <a:cs typeface="Ubuntu"/>
              <a:sym typeface="Ubuntu"/>
            </a:endParaRPr>
          </a:p>
          <a:p>
            <a:pPr indent="-419100" lvl="0" marL="457200" rtl="0" algn="l">
              <a:spcBef>
                <a:spcPts val="0"/>
              </a:spcBef>
              <a:spcAft>
                <a:spcPts val="0"/>
              </a:spcAft>
              <a:buSzPts val="3000"/>
              <a:buFont typeface="Ubuntu"/>
              <a:buAutoNum type="arabicPeriod"/>
            </a:pPr>
            <a:r>
              <a:rPr b="1" lang="en-US" sz="3000">
                <a:latin typeface="Ubuntu"/>
                <a:ea typeface="Ubuntu"/>
                <a:cs typeface="Ubuntu"/>
                <a:sym typeface="Ubuntu"/>
              </a:rPr>
              <a:t>Perform vulnerability analysis and assessment</a:t>
            </a:r>
            <a:endParaRPr b="1" sz="3000">
              <a:latin typeface="Ubuntu"/>
              <a:ea typeface="Ubuntu"/>
              <a:cs typeface="Ubuntu"/>
              <a:sym typeface="Ubuntu"/>
            </a:endParaRPr>
          </a:p>
          <a:p>
            <a:pPr indent="0" lvl="0" marL="0" rtl="0" algn="l">
              <a:spcBef>
                <a:spcPts val="0"/>
              </a:spcBef>
              <a:spcAft>
                <a:spcPts val="0"/>
              </a:spcAft>
              <a:buNone/>
            </a:pPr>
            <a:r>
              <a:t/>
            </a:r>
            <a:endParaRPr b="1" sz="3000">
              <a:latin typeface="Ubuntu"/>
              <a:ea typeface="Ubuntu"/>
              <a:cs typeface="Ubuntu"/>
              <a:sym typeface="Ubuntu"/>
            </a:endParaRPr>
          </a:p>
          <a:p>
            <a:pPr indent="-419100" lvl="0" marL="457200" rtl="0" algn="l">
              <a:spcBef>
                <a:spcPts val="0"/>
              </a:spcBef>
              <a:spcAft>
                <a:spcPts val="0"/>
              </a:spcAft>
              <a:buSzPts val="3000"/>
              <a:buFont typeface="Ubuntu"/>
              <a:buAutoNum type="arabicPeriod"/>
            </a:pPr>
            <a:r>
              <a:rPr b="1" lang="en-US" sz="3000">
                <a:latin typeface="Ubuntu"/>
                <a:ea typeface="Ubuntu"/>
                <a:cs typeface="Ubuntu"/>
                <a:sym typeface="Ubuntu"/>
              </a:rPr>
              <a:t>Simulate ransomware attack </a:t>
            </a:r>
            <a:endParaRPr b="1" sz="3000">
              <a:latin typeface="Ubuntu"/>
              <a:ea typeface="Ubuntu"/>
              <a:cs typeface="Ubuntu"/>
              <a:sym typeface="Ubuntu"/>
            </a:endParaRPr>
          </a:p>
          <a:p>
            <a:pPr indent="0" lvl="0" marL="0" rtl="0" algn="l">
              <a:spcBef>
                <a:spcPts val="0"/>
              </a:spcBef>
              <a:spcAft>
                <a:spcPts val="0"/>
              </a:spcAft>
              <a:buNone/>
            </a:pPr>
            <a:r>
              <a:t/>
            </a:r>
            <a:endParaRPr b="1" sz="3000">
              <a:latin typeface="Ubuntu"/>
              <a:ea typeface="Ubuntu"/>
              <a:cs typeface="Ubuntu"/>
              <a:sym typeface="Ubuntu"/>
            </a:endParaRPr>
          </a:p>
          <a:p>
            <a:pPr indent="-419100" lvl="0" marL="457200" rtl="0" algn="l">
              <a:spcBef>
                <a:spcPts val="0"/>
              </a:spcBef>
              <a:spcAft>
                <a:spcPts val="0"/>
              </a:spcAft>
              <a:buSzPts val="3000"/>
              <a:buFont typeface="Ubuntu"/>
              <a:buAutoNum type="arabicPeriod"/>
            </a:pPr>
            <a:r>
              <a:rPr b="1" lang="en-US" sz="3000">
                <a:latin typeface="Ubuntu"/>
                <a:ea typeface="Ubuntu"/>
                <a:cs typeface="Ubuntu"/>
                <a:sym typeface="Ubuntu"/>
              </a:rPr>
              <a:t>Improve virtual test network with security implementations</a:t>
            </a:r>
            <a:endParaRPr b="1" sz="3000">
              <a:latin typeface="Ubuntu"/>
              <a:ea typeface="Ubuntu"/>
              <a:cs typeface="Ubuntu"/>
              <a:sym typeface="Ubuntu"/>
            </a:endParaRPr>
          </a:p>
        </p:txBody>
      </p:sp>
      <p:pic>
        <p:nvPicPr>
          <p:cNvPr id="580" name="Google Shape;580;g24353bd23ad_0_355"/>
          <p:cNvPicPr preferRelativeResize="0"/>
          <p:nvPr/>
        </p:nvPicPr>
        <p:blipFill>
          <a:blip r:embed="rId3">
            <a:alphaModFix/>
          </a:blip>
          <a:stretch>
            <a:fillRect/>
          </a:stretch>
        </p:blipFill>
        <p:spPr>
          <a:xfrm>
            <a:off x="0" y="0"/>
            <a:ext cx="9344026" cy="102870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E40"/>
        </a:solidFill>
      </p:bgPr>
    </p:bg>
    <p:spTree>
      <p:nvGrpSpPr>
        <p:cNvPr id="584" name="Shape 584"/>
        <p:cNvGrpSpPr/>
        <p:nvPr/>
      </p:nvGrpSpPr>
      <p:grpSpPr>
        <a:xfrm>
          <a:off x="0" y="0"/>
          <a:ext cx="0" cy="0"/>
          <a:chOff x="0" y="0"/>
          <a:chExt cx="0" cy="0"/>
        </a:xfrm>
      </p:grpSpPr>
      <p:sp>
        <p:nvSpPr>
          <p:cNvPr id="585" name="Google Shape;585;g2434cb5c581_1_218"/>
          <p:cNvSpPr txBox="1"/>
          <p:nvPr/>
        </p:nvSpPr>
        <p:spPr>
          <a:xfrm>
            <a:off x="5638203" y="3733150"/>
            <a:ext cx="6883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000">
                <a:solidFill>
                  <a:srgbClr val="090909"/>
                </a:solidFill>
                <a:latin typeface="Roboto"/>
                <a:ea typeface="Roboto"/>
                <a:cs typeface="Roboto"/>
                <a:sym typeface="Roboto"/>
              </a:rPr>
              <a:t>QUESTIONS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E40"/>
        </a:solidFill>
      </p:bgPr>
    </p:bg>
    <p:spTree>
      <p:nvGrpSpPr>
        <p:cNvPr id="589" name="Shape 589"/>
        <p:cNvGrpSpPr/>
        <p:nvPr/>
      </p:nvGrpSpPr>
      <p:grpSpPr>
        <a:xfrm>
          <a:off x="0" y="0"/>
          <a:ext cx="0" cy="0"/>
          <a:chOff x="0" y="0"/>
          <a:chExt cx="0" cy="0"/>
        </a:xfrm>
      </p:grpSpPr>
      <p:sp>
        <p:nvSpPr>
          <p:cNvPr id="590" name="Google Shape;590;g2434cb5c581_1_224"/>
          <p:cNvSpPr txBox="1"/>
          <p:nvPr/>
        </p:nvSpPr>
        <p:spPr>
          <a:xfrm>
            <a:off x="3746675" y="3845825"/>
            <a:ext cx="11041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000">
                <a:solidFill>
                  <a:srgbClr val="090909"/>
                </a:solidFill>
                <a:latin typeface="Roboto"/>
                <a:ea typeface="Roboto"/>
                <a:cs typeface="Roboto"/>
                <a:sym typeface="Roboto"/>
              </a:rPr>
              <a:t>Thanks for listening!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E40"/>
        </a:solidFill>
      </p:bgPr>
    </p:bg>
    <p:spTree>
      <p:nvGrpSpPr>
        <p:cNvPr id="594" name="Shape 594"/>
        <p:cNvGrpSpPr/>
        <p:nvPr/>
      </p:nvGrpSpPr>
      <p:grpSpPr>
        <a:xfrm>
          <a:off x="0" y="0"/>
          <a:ext cx="0" cy="0"/>
          <a:chOff x="0" y="0"/>
          <a:chExt cx="0" cy="0"/>
        </a:xfrm>
      </p:grpSpPr>
      <p:sp>
        <p:nvSpPr>
          <p:cNvPr id="595" name="Google Shape;595;g2434cb5c581_1_231"/>
          <p:cNvSpPr txBox="1"/>
          <p:nvPr/>
        </p:nvSpPr>
        <p:spPr>
          <a:xfrm>
            <a:off x="4071100" y="986850"/>
            <a:ext cx="11041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000">
                <a:solidFill>
                  <a:srgbClr val="090909"/>
                </a:solidFill>
                <a:latin typeface="Roboto"/>
                <a:ea typeface="Roboto"/>
                <a:cs typeface="Roboto"/>
                <a:sym typeface="Roboto"/>
              </a:rPr>
              <a:t>Sources</a:t>
            </a:r>
            <a:endParaRPr/>
          </a:p>
        </p:txBody>
      </p:sp>
      <p:sp>
        <p:nvSpPr>
          <p:cNvPr id="596" name="Google Shape;596;g2434cb5c581_1_231"/>
          <p:cNvSpPr txBox="1"/>
          <p:nvPr/>
        </p:nvSpPr>
        <p:spPr>
          <a:xfrm>
            <a:off x="757250" y="2471750"/>
            <a:ext cx="15573300" cy="58107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Times New Roman"/>
              <a:buAutoNum type="arabicPeriod"/>
            </a:pPr>
            <a:r>
              <a:rPr lang="en-US" sz="1500">
                <a:solidFill>
                  <a:schemeClr val="dk1"/>
                </a:solidFill>
                <a:latin typeface="Times New Roman"/>
                <a:ea typeface="Times New Roman"/>
                <a:cs typeface="Times New Roman"/>
                <a:sym typeface="Times New Roman"/>
              </a:rPr>
              <a:t>“Ransomware attack leads to shutdown of major U.S. pipeline system,” </a:t>
            </a:r>
            <a:r>
              <a:rPr i="1" lang="en-US" sz="1500">
                <a:solidFill>
                  <a:schemeClr val="dk1"/>
                </a:solidFill>
                <a:latin typeface="Times New Roman"/>
                <a:ea typeface="Times New Roman"/>
                <a:cs typeface="Times New Roman"/>
                <a:sym typeface="Times New Roman"/>
              </a:rPr>
              <a:t>The Washington Post</a:t>
            </a:r>
            <a:r>
              <a:rPr lang="en-US" sz="1500">
                <a:solidFill>
                  <a:schemeClr val="dk1"/>
                </a:solidFill>
                <a:latin typeface="Times New Roman"/>
                <a:ea typeface="Times New Roman"/>
                <a:cs typeface="Times New Roman"/>
                <a:sym typeface="Times New Roman"/>
              </a:rPr>
              <a:t>, 08-May-2021. [Online]. Available: https://www.washingtonpost.com/business/2021/05/08/cyber-attack-colonial-pipeline/. [Accessed: 01-May-2023].</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1200"/>
              </a:spcBef>
              <a:spcAft>
                <a:spcPts val="0"/>
              </a:spcAft>
              <a:buClr>
                <a:schemeClr val="dk1"/>
              </a:buClr>
              <a:buSzPts val="1500"/>
              <a:buFont typeface="Times New Roman"/>
              <a:buAutoNum type="arabicPeriod"/>
            </a:pPr>
            <a:r>
              <a:rPr lang="en-US" sz="1500">
                <a:solidFill>
                  <a:schemeClr val="dk1"/>
                </a:solidFill>
                <a:latin typeface="Times New Roman"/>
                <a:ea typeface="Times New Roman"/>
                <a:cs typeface="Times New Roman"/>
                <a:sym typeface="Times New Roman"/>
              </a:rPr>
              <a:t>“Utility companies among those impacted by ransomware attack.” [Online]. Available: https://www.tdworld.com/smart-utility/grid-security/article/20969707/utility-companies-among-those-impacted-by-ransomware-attack. [Accessed: 02-May-2023].</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1200"/>
              </a:spcBef>
              <a:spcAft>
                <a:spcPts val="0"/>
              </a:spcAft>
              <a:buClr>
                <a:schemeClr val="dk1"/>
              </a:buClr>
              <a:buSzPts val="1500"/>
              <a:buFont typeface="Times New Roman"/>
              <a:buAutoNum type="arabicPeriod"/>
            </a:pPr>
            <a:r>
              <a:rPr lang="en-US" sz="1500">
                <a:solidFill>
                  <a:schemeClr val="dk1"/>
                </a:solidFill>
                <a:latin typeface="Times New Roman"/>
                <a:ea typeface="Times New Roman"/>
                <a:cs typeface="Times New Roman"/>
                <a:sym typeface="Times New Roman"/>
              </a:rPr>
              <a:t>“Why was the WannaCry attack such a big deal?,” </a:t>
            </a:r>
            <a:r>
              <a:rPr i="1" lang="en-US" sz="1500">
                <a:solidFill>
                  <a:schemeClr val="dk1"/>
                </a:solidFill>
                <a:latin typeface="Times New Roman"/>
                <a:ea typeface="Times New Roman"/>
                <a:cs typeface="Times New Roman"/>
                <a:sym typeface="Times New Roman"/>
              </a:rPr>
              <a:t>YouTube</a:t>
            </a:r>
            <a:r>
              <a:rPr lang="en-US" sz="1500">
                <a:solidFill>
                  <a:schemeClr val="dk1"/>
                </a:solidFill>
                <a:latin typeface="Times New Roman"/>
                <a:ea typeface="Times New Roman"/>
                <a:cs typeface="Times New Roman"/>
                <a:sym typeface="Times New Roman"/>
              </a:rPr>
              <a:t>, 26-May-2017. [Online]. Available: https://www.youtube.com/watch?v=etPizFNPupk. [Accessed: 01-May-2023].</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1200"/>
              </a:spcBef>
              <a:spcAft>
                <a:spcPts val="0"/>
              </a:spcAft>
              <a:buClr>
                <a:schemeClr val="dk1"/>
              </a:buClr>
              <a:buSzPts val="1500"/>
              <a:buFont typeface="Times New Roman"/>
              <a:buAutoNum type="arabicPeriod"/>
            </a:pPr>
            <a:r>
              <a:rPr lang="en-US" sz="1500">
                <a:solidFill>
                  <a:schemeClr val="dk1"/>
                </a:solidFill>
                <a:latin typeface="Times New Roman"/>
                <a:ea typeface="Times New Roman"/>
                <a:cs typeface="Times New Roman"/>
                <a:sym typeface="Times New Roman"/>
              </a:rPr>
              <a:t>“Trojan.ransom.wannacrypt (WANACRYPT0R 2.0/WannaCry, NHS ransomware),” </a:t>
            </a:r>
            <a:r>
              <a:rPr i="1" lang="en-US" sz="1500">
                <a:solidFill>
                  <a:schemeClr val="dk1"/>
                </a:solidFill>
                <a:latin typeface="Times New Roman"/>
                <a:ea typeface="Times New Roman"/>
                <a:cs typeface="Times New Roman"/>
                <a:sym typeface="Times New Roman"/>
              </a:rPr>
              <a:t>YouTube</a:t>
            </a:r>
            <a:r>
              <a:rPr lang="en-US" sz="1500">
                <a:solidFill>
                  <a:schemeClr val="dk1"/>
                </a:solidFill>
                <a:latin typeface="Times New Roman"/>
                <a:ea typeface="Times New Roman"/>
                <a:cs typeface="Times New Roman"/>
                <a:sym typeface="Times New Roman"/>
              </a:rPr>
              <a:t>, 14-May-2017. [Online]. Available: https://www.youtube.com/watch?v=Zy4G30kSPnY. [Accessed: 01-May-2023].</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1200"/>
              </a:spcBef>
              <a:spcAft>
                <a:spcPts val="0"/>
              </a:spcAft>
              <a:buClr>
                <a:schemeClr val="dk1"/>
              </a:buClr>
              <a:buSzPts val="1500"/>
              <a:buFont typeface="Times New Roman"/>
              <a:buAutoNum type="arabicPeriod"/>
            </a:pPr>
            <a:r>
              <a:rPr lang="en-US" sz="1500">
                <a:solidFill>
                  <a:schemeClr val="dk1"/>
                </a:solidFill>
                <a:latin typeface="Times New Roman"/>
                <a:ea typeface="Times New Roman"/>
                <a:cs typeface="Times New Roman"/>
                <a:sym typeface="Times New Roman"/>
              </a:rPr>
              <a:t>“Wannacry Demo (propagation and killswitch),” </a:t>
            </a:r>
            <a:r>
              <a:rPr i="1" lang="en-US" sz="1500">
                <a:solidFill>
                  <a:schemeClr val="dk1"/>
                </a:solidFill>
                <a:latin typeface="Times New Roman"/>
                <a:ea typeface="Times New Roman"/>
                <a:cs typeface="Times New Roman"/>
                <a:sym typeface="Times New Roman"/>
              </a:rPr>
              <a:t>YouTube</a:t>
            </a:r>
            <a:r>
              <a:rPr lang="en-US" sz="1500">
                <a:solidFill>
                  <a:schemeClr val="dk1"/>
                </a:solidFill>
                <a:latin typeface="Times New Roman"/>
                <a:ea typeface="Times New Roman"/>
                <a:cs typeface="Times New Roman"/>
                <a:sym typeface="Times New Roman"/>
              </a:rPr>
              <a:t>, 25-Dec-2017. [Online]. Available: https://www.youtube.com/watch?v=Bc8o5jrL2_g. [Accessed: 01-May-2023].</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1200"/>
              </a:spcBef>
              <a:spcAft>
                <a:spcPts val="0"/>
              </a:spcAft>
              <a:buClr>
                <a:schemeClr val="dk1"/>
              </a:buClr>
              <a:buSzPts val="1500"/>
              <a:buFont typeface="Times New Roman"/>
              <a:buAutoNum type="arabicPeriod"/>
            </a:pPr>
            <a:r>
              <a:rPr lang="en-US" sz="1500">
                <a:solidFill>
                  <a:schemeClr val="dk1"/>
                </a:solidFill>
                <a:latin typeface="Times New Roman"/>
                <a:ea typeface="Times New Roman"/>
                <a:cs typeface="Times New Roman"/>
                <a:sym typeface="Times New Roman"/>
              </a:rPr>
              <a:t>“How wannacry ransomware works,” </a:t>
            </a:r>
            <a:r>
              <a:rPr i="1" lang="en-US" sz="1500">
                <a:solidFill>
                  <a:schemeClr val="dk1"/>
                </a:solidFill>
                <a:latin typeface="Times New Roman"/>
                <a:ea typeface="Times New Roman"/>
                <a:cs typeface="Times New Roman"/>
                <a:sym typeface="Times New Roman"/>
              </a:rPr>
              <a:t>YouTube</a:t>
            </a:r>
            <a:r>
              <a:rPr lang="en-US" sz="1500">
                <a:solidFill>
                  <a:schemeClr val="dk1"/>
                </a:solidFill>
                <a:latin typeface="Times New Roman"/>
                <a:ea typeface="Times New Roman"/>
                <a:cs typeface="Times New Roman"/>
                <a:sym typeface="Times New Roman"/>
              </a:rPr>
              <a:t>, 15-May-2017. [Online]. Available: https://www.youtube.com/watch?v=agFgibQydzg&amp;t=56s. [Accessed: 01-May-2023].</a:t>
            </a:r>
            <a:endParaRPr sz="15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804"/>
        </a:solidFill>
      </p:bgPr>
    </p:bg>
    <p:spTree>
      <p:nvGrpSpPr>
        <p:cNvPr id="128" name="Shape 128"/>
        <p:cNvGrpSpPr/>
        <p:nvPr/>
      </p:nvGrpSpPr>
      <p:grpSpPr>
        <a:xfrm>
          <a:off x="0" y="0"/>
          <a:ext cx="0" cy="0"/>
          <a:chOff x="0" y="0"/>
          <a:chExt cx="0" cy="0"/>
        </a:xfrm>
      </p:grpSpPr>
      <p:grpSp>
        <p:nvGrpSpPr>
          <p:cNvPr id="129" name="Google Shape;129;g2459e74095e_1_3"/>
          <p:cNvGrpSpPr/>
          <p:nvPr/>
        </p:nvGrpSpPr>
        <p:grpSpPr>
          <a:xfrm>
            <a:off x="567129" y="776881"/>
            <a:ext cx="10531025" cy="2293842"/>
            <a:chOff x="-16967" y="-367025"/>
            <a:chExt cx="14041367" cy="3058456"/>
          </a:xfrm>
        </p:grpSpPr>
        <p:sp>
          <p:nvSpPr>
            <p:cNvPr id="130" name="Google Shape;130;g2459e74095e_1_3"/>
            <p:cNvSpPr txBox="1"/>
            <p:nvPr/>
          </p:nvSpPr>
          <p:spPr>
            <a:xfrm>
              <a:off x="-16967" y="-367025"/>
              <a:ext cx="14024400" cy="164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Roboto"/>
                  <a:ea typeface="Roboto"/>
                  <a:cs typeface="Roboto"/>
                  <a:sym typeface="Roboto"/>
                </a:rPr>
                <a:t>INTRODUCTION</a:t>
              </a:r>
              <a:endParaRPr/>
            </a:p>
          </p:txBody>
        </p:sp>
        <p:sp>
          <p:nvSpPr>
            <p:cNvPr id="131" name="Google Shape;131;g2459e74095e_1_3"/>
            <p:cNvSpPr txBox="1"/>
            <p:nvPr/>
          </p:nvSpPr>
          <p:spPr>
            <a:xfrm>
              <a:off x="0" y="2322131"/>
              <a:ext cx="14024400" cy="369300"/>
            </a:xfrm>
            <a:prstGeom prst="rect">
              <a:avLst/>
            </a:prstGeom>
            <a:noFill/>
            <a:ln>
              <a:noFill/>
            </a:ln>
          </p:spPr>
          <p:txBody>
            <a:bodyPr anchorCtr="0" anchor="t" bIns="0" lIns="0" spcFirstLastPara="1" rIns="0" wrap="square" tIns="0">
              <a:spAutoFit/>
            </a:bodyPr>
            <a:lstStyle/>
            <a:p>
              <a:pPr indent="0" lvl="1" marL="0" marR="0" rtl="0" algn="l">
                <a:lnSpc>
                  <a:spcPct val="23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g2459e74095e_1_3"/>
          <p:cNvSpPr txBox="1"/>
          <p:nvPr/>
        </p:nvSpPr>
        <p:spPr>
          <a:xfrm>
            <a:off x="409138" y="2932025"/>
            <a:ext cx="122421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b="1" sz="2500">
              <a:solidFill>
                <a:srgbClr val="FFFFFF"/>
              </a:solidFill>
              <a:latin typeface="Roboto"/>
              <a:ea typeface="Roboto"/>
              <a:cs typeface="Roboto"/>
              <a:sym typeface="Roboto"/>
            </a:endParaRPr>
          </a:p>
        </p:txBody>
      </p:sp>
      <p:sp>
        <p:nvSpPr>
          <p:cNvPr id="133" name="Google Shape;133;g2459e74095e_1_3"/>
          <p:cNvSpPr txBox="1"/>
          <p:nvPr/>
        </p:nvSpPr>
        <p:spPr>
          <a:xfrm>
            <a:off x="6087963" y="3070725"/>
            <a:ext cx="54150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b="1" sz="2500">
              <a:solidFill>
                <a:schemeClr val="lt1"/>
              </a:solidFill>
              <a:latin typeface="Roboto"/>
              <a:ea typeface="Roboto"/>
              <a:cs typeface="Roboto"/>
              <a:sym typeface="Roboto"/>
            </a:endParaRPr>
          </a:p>
        </p:txBody>
      </p:sp>
      <p:sp>
        <p:nvSpPr>
          <p:cNvPr id="134" name="Google Shape;134;g2459e74095e_1_3"/>
          <p:cNvSpPr txBox="1"/>
          <p:nvPr/>
        </p:nvSpPr>
        <p:spPr>
          <a:xfrm>
            <a:off x="12210925" y="3164750"/>
            <a:ext cx="5767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500">
              <a:solidFill>
                <a:schemeClr val="lt1"/>
              </a:solidFill>
              <a:latin typeface="Roboto"/>
              <a:ea typeface="Roboto"/>
              <a:cs typeface="Roboto"/>
              <a:sym typeface="Roboto"/>
            </a:endParaRPr>
          </a:p>
        </p:txBody>
      </p:sp>
      <p:sp>
        <p:nvSpPr>
          <p:cNvPr id="135" name="Google Shape;135;g2459e74095e_1_3"/>
          <p:cNvSpPr txBox="1"/>
          <p:nvPr/>
        </p:nvSpPr>
        <p:spPr>
          <a:xfrm>
            <a:off x="567125" y="145675"/>
            <a:ext cx="7183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solidFill>
                  <a:srgbClr val="FFBE40"/>
                </a:solidFill>
                <a:latin typeface="Roboto"/>
                <a:ea typeface="Roboto"/>
                <a:cs typeface="Roboto"/>
                <a:sym typeface="Roboto"/>
              </a:rPr>
              <a:t>Cyberattack </a:t>
            </a:r>
            <a:endParaRPr b="1" sz="2900">
              <a:solidFill>
                <a:srgbClr val="FFBE40"/>
              </a:solidFill>
              <a:latin typeface="Roboto"/>
              <a:ea typeface="Roboto"/>
              <a:cs typeface="Roboto"/>
              <a:sym typeface="Roboto"/>
            </a:endParaRPr>
          </a:p>
        </p:txBody>
      </p:sp>
      <p:sp>
        <p:nvSpPr>
          <p:cNvPr id="136" name="Google Shape;136;g2459e74095e_1_3"/>
          <p:cNvSpPr txBox="1"/>
          <p:nvPr/>
        </p:nvSpPr>
        <p:spPr>
          <a:xfrm>
            <a:off x="667175" y="2839400"/>
            <a:ext cx="10318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FFFFFF"/>
              </a:solidFill>
              <a:latin typeface="Roboto"/>
              <a:ea typeface="Roboto"/>
              <a:cs typeface="Roboto"/>
              <a:sym typeface="Roboto"/>
            </a:endParaRPr>
          </a:p>
        </p:txBody>
      </p:sp>
      <p:sp>
        <p:nvSpPr>
          <p:cNvPr id="137" name="Google Shape;137;g2459e74095e_1_3"/>
          <p:cNvSpPr txBox="1"/>
          <p:nvPr/>
        </p:nvSpPr>
        <p:spPr>
          <a:xfrm>
            <a:off x="536875" y="2932025"/>
            <a:ext cx="10591500" cy="698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rgbClr val="FFBE40"/>
                </a:solidFill>
                <a:latin typeface="Roboto"/>
                <a:ea typeface="Roboto"/>
                <a:cs typeface="Roboto"/>
                <a:sym typeface="Roboto"/>
              </a:rPr>
              <a:t>Simulate ransomware attack using WannaCry</a:t>
            </a:r>
            <a:endParaRPr b="1" sz="3400">
              <a:solidFill>
                <a:srgbClr val="FFBE40"/>
              </a:solidFill>
              <a:latin typeface="Roboto"/>
              <a:ea typeface="Roboto"/>
              <a:cs typeface="Roboto"/>
              <a:sym typeface="Roboto"/>
            </a:endParaRPr>
          </a:p>
          <a:p>
            <a:pPr indent="0" lvl="0" marL="0" rtl="0" algn="l">
              <a:spcBef>
                <a:spcPts val="0"/>
              </a:spcBef>
              <a:spcAft>
                <a:spcPts val="0"/>
              </a:spcAft>
              <a:buNone/>
            </a:pPr>
            <a:r>
              <a:t/>
            </a:r>
            <a:endParaRPr b="1" sz="3400">
              <a:solidFill>
                <a:srgbClr val="FFBE40"/>
              </a:solidFill>
              <a:latin typeface="Roboto"/>
              <a:ea typeface="Roboto"/>
              <a:cs typeface="Roboto"/>
              <a:sym typeface="Roboto"/>
            </a:endParaRPr>
          </a:p>
          <a:p>
            <a:pPr indent="-444500" lvl="0" marL="457200" rtl="0" algn="l">
              <a:spcBef>
                <a:spcPts val="0"/>
              </a:spcBef>
              <a:spcAft>
                <a:spcPts val="0"/>
              </a:spcAft>
              <a:buClr>
                <a:schemeClr val="lt1"/>
              </a:buClr>
              <a:buSzPts val="3400"/>
              <a:buFont typeface="Roboto"/>
              <a:buChar char="●"/>
            </a:pPr>
            <a:r>
              <a:rPr b="1" lang="en-US" sz="3400">
                <a:solidFill>
                  <a:schemeClr val="lt1"/>
                </a:solidFill>
                <a:latin typeface="Roboto"/>
                <a:ea typeface="Roboto"/>
                <a:cs typeface="Roboto"/>
                <a:sym typeface="Roboto"/>
              </a:rPr>
              <a:t>Ransomware worm</a:t>
            </a:r>
            <a:endParaRPr b="1" sz="3400">
              <a:solidFill>
                <a:schemeClr val="lt1"/>
              </a:solidFill>
              <a:latin typeface="Roboto"/>
              <a:ea typeface="Roboto"/>
              <a:cs typeface="Roboto"/>
              <a:sym typeface="Roboto"/>
            </a:endParaRPr>
          </a:p>
          <a:p>
            <a:pPr indent="0" lvl="0" marL="0" rtl="0" algn="l">
              <a:spcBef>
                <a:spcPts val="0"/>
              </a:spcBef>
              <a:spcAft>
                <a:spcPts val="0"/>
              </a:spcAft>
              <a:buNone/>
            </a:pPr>
            <a:r>
              <a:t/>
            </a:r>
            <a:endParaRPr b="1" sz="3400">
              <a:solidFill>
                <a:schemeClr val="lt1"/>
              </a:solidFill>
              <a:latin typeface="Roboto"/>
              <a:ea typeface="Roboto"/>
              <a:cs typeface="Roboto"/>
              <a:sym typeface="Roboto"/>
            </a:endParaRPr>
          </a:p>
          <a:p>
            <a:pPr indent="-444500" lvl="0" marL="457200" rtl="0" algn="l">
              <a:spcBef>
                <a:spcPts val="0"/>
              </a:spcBef>
              <a:spcAft>
                <a:spcPts val="0"/>
              </a:spcAft>
              <a:buClr>
                <a:schemeClr val="lt1"/>
              </a:buClr>
              <a:buSzPts val="3400"/>
              <a:buFont typeface="Roboto"/>
              <a:buChar char="●"/>
            </a:pPr>
            <a:r>
              <a:rPr b="1" lang="en-US" sz="3400">
                <a:solidFill>
                  <a:schemeClr val="lt1"/>
                </a:solidFill>
                <a:latin typeface="Roboto"/>
                <a:ea typeface="Roboto"/>
                <a:cs typeface="Roboto"/>
                <a:sym typeface="Roboto"/>
              </a:rPr>
              <a:t>Used vulnerability in SMBv1 (MS17-010)</a:t>
            </a:r>
            <a:endParaRPr b="1" sz="3400">
              <a:solidFill>
                <a:schemeClr val="lt1"/>
              </a:solidFill>
              <a:latin typeface="Roboto"/>
              <a:ea typeface="Roboto"/>
              <a:cs typeface="Roboto"/>
              <a:sym typeface="Roboto"/>
            </a:endParaRPr>
          </a:p>
          <a:p>
            <a:pPr indent="0" lvl="0" marL="0" rtl="0" algn="l">
              <a:spcBef>
                <a:spcPts val="0"/>
              </a:spcBef>
              <a:spcAft>
                <a:spcPts val="0"/>
              </a:spcAft>
              <a:buNone/>
            </a:pPr>
            <a:r>
              <a:t/>
            </a:r>
            <a:endParaRPr b="1" sz="3400">
              <a:solidFill>
                <a:schemeClr val="lt1"/>
              </a:solidFill>
              <a:latin typeface="Roboto"/>
              <a:ea typeface="Roboto"/>
              <a:cs typeface="Roboto"/>
              <a:sym typeface="Roboto"/>
            </a:endParaRPr>
          </a:p>
          <a:p>
            <a:pPr indent="-444500" lvl="0" marL="457200" rtl="0" algn="l">
              <a:spcBef>
                <a:spcPts val="0"/>
              </a:spcBef>
              <a:spcAft>
                <a:spcPts val="0"/>
              </a:spcAft>
              <a:buClr>
                <a:schemeClr val="lt1"/>
              </a:buClr>
              <a:buSzPts val="3400"/>
              <a:buFont typeface="Roboto"/>
              <a:buChar char="●"/>
            </a:pPr>
            <a:r>
              <a:rPr b="1" lang="en-US" sz="3400">
                <a:solidFill>
                  <a:schemeClr val="lt1"/>
                </a:solidFill>
                <a:latin typeface="Roboto"/>
                <a:ea typeface="Roboto"/>
                <a:cs typeface="Roboto"/>
                <a:sym typeface="Roboto"/>
              </a:rPr>
              <a:t>Encrypts files on the PC’s hard drive</a:t>
            </a:r>
            <a:endParaRPr b="1" sz="3400">
              <a:solidFill>
                <a:schemeClr val="lt1"/>
              </a:solidFill>
              <a:latin typeface="Roboto"/>
              <a:ea typeface="Roboto"/>
              <a:cs typeface="Roboto"/>
              <a:sym typeface="Roboto"/>
            </a:endParaRPr>
          </a:p>
          <a:p>
            <a:pPr indent="0" lvl="0" marL="0" rtl="0" algn="l">
              <a:spcBef>
                <a:spcPts val="0"/>
              </a:spcBef>
              <a:spcAft>
                <a:spcPts val="0"/>
              </a:spcAft>
              <a:buNone/>
            </a:pPr>
            <a:r>
              <a:t/>
            </a:r>
            <a:endParaRPr b="1" sz="3400">
              <a:solidFill>
                <a:schemeClr val="lt1"/>
              </a:solidFill>
              <a:latin typeface="Roboto"/>
              <a:ea typeface="Roboto"/>
              <a:cs typeface="Roboto"/>
              <a:sym typeface="Roboto"/>
            </a:endParaRPr>
          </a:p>
          <a:p>
            <a:pPr indent="-444500" lvl="0" marL="457200" rtl="0" algn="l">
              <a:spcBef>
                <a:spcPts val="0"/>
              </a:spcBef>
              <a:spcAft>
                <a:spcPts val="0"/>
              </a:spcAft>
              <a:buClr>
                <a:schemeClr val="lt1"/>
              </a:buClr>
              <a:buSzPts val="3400"/>
              <a:buFont typeface="Roboto"/>
              <a:buChar char="●"/>
            </a:pPr>
            <a:r>
              <a:rPr b="1" lang="en-US" sz="3400">
                <a:solidFill>
                  <a:schemeClr val="lt1"/>
                </a:solidFill>
                <a:latin typeface="Roboto"/>
                <a:ea typeface="Roboto"/>
                <a:cs typeface="Roboto"/>
                <a:sym typeface="Roboto"/>
              </a:rPr>
              <a:t>One of the biggest ransomware attacks</a:t>
            </a:r>
            <a:endParaRPr b="1" sz="3400">
              <a:solidFill>
                <a:schemeClr val="lt1"/>
              </a:solidFill>
              <a:latin typeface="Roboto"/>
              <a:ea typeface="Roboto"/>
              <a:cs typeface="Roboto"/>
              <a:sym typeface="Roboto"/>
            </a:endParaRPr>
          </a:p>
          <a:p>
            <a:pPr indent="0" lvl="0" marL="0" rtl="0" algn="l">
              <a:spcBef>
                <a:spcPts val="0"/>
              </a:spcBef>
              <a:spcAft>
                <a:spcPts val="0"/>
              </a:spcAft>
              <a:buNone/>
            </a:pPr>
            <a:r>
              <a:t/>
            </a:r>
            <a:endParaRPr b="1" sz="3400">
              <a:solidFill>
                <a:schemeClr val="lt1"/>
              </a:solidFill>
              <a:latin typeface="Roboto"/>
              <a:ea typeface="Roboto"/>
              <a:cs typeface="Roboto"/>
              <a:sym typeface="Roboto"/>
            </a:endParaRPr>
          </a:p>
          <a:p>
            <a:pPr indent="-444500" lvl="0" marL="457200" rtl="0" algn="l">
              <a:spcBef>
                <a:spcPts val="0"/>
              </a:spcBef>
              <a:spcAft>
                <a:spcPts val="0"/>
              </a:spcAft>
              <a:buClr>
                <a:schemeClr val="lt1"/>
              </a:buClr>
              <a:buSzPts val="3400"/>
              <a:buFont typeface="Roboto"/>
              <a:buChar char="●"/>
            </a:pPr>
            <a:r>
              <a:rPr b="1" lang="en-US" sz="3400">
                <a:solidFill>
                  <a:schemeClr val="lt1"/>
                </a:solidFill>
                <a:latin typeface="Roboto"/>
                <a:ea typeface="Roboto"/>
                <a:cs typeface="Roboto"/>
                <a:sym typeface="Roboto"/>
              </a:rPr>
              <a:t>Estimated 300,000 computers in 150 nations</a:t>
            </a:r>
            <a:endParaRPr b="1" sz="3400">
              <a:solidFill>
                <a:schemeClr val="lt1"/>
              </a:solidFill>
              <a:latin typeface="Roboto"/>
              <a:ea typeface="Roboto"/>
              <a:cs typeface="Roboto"/>
              <a:sym typeface="Roboto"/>
            </a:endParaRPr>
          </a:p>
          <a:p>
            <a:pPr indent="0" lvl="0" marL="0" rtl="0" algn="l">
              <a:spcBef>
                <a:spcPts val="0"/>
              </a:spcBef>
              <a:spcAft>
                <a:spcPts val="0"/>
              </a:spcAft>
              <a:buNone/>
            </a:pPr>
            <a:r>
              <a:t/>
            </a:r>
            <a:endParaRPr b="1" sz="3400">
              <a:solidFill>
                <a:schemeClr val="lt1"/>
              </a:solidFill>
              <a:latin typeface="Roboto"/>
              <a:ea typeface="Roboto"/>
              <a:cs typeface="Roboto"/>
              <a:sym typeface="Roboto"/>
            </a:endParaRPr>
          </a:p>
          <a:p>
            <a:pPr indent="-444500" lvl="0" marL="457200" rtl="0" algn="l">
              <a:spcBef>
                <a:spcPts val="0"/>
              </a:spcBef>
              <a:spcAft>
                <a:spcPts val="0"/>
              </a:spcAft>
              <a:buClr>
                <a:schemeClr val="lt1"/>
              </a:buClr>
              <a:buSzPts val="3400"/>
              <a:buFont typeface="Roboto"/>
              <a:buChar char="●"/>
            </a:pPr>
            <a:r>
              <a:rPr b="1" lang="en-US" sz="3400">
                <a:solidFill>
                  <a:schemeClr val="lt1"/>
                </a:solidFill>
                <a:latin typeface="Roboto"/>
                <a:ea typeface="Roboto"/>
                <a:cs typeface="Roboto"/>
                <a:sym typeface="Roboto"/>
              </a:rPr>
              <a:t>Disruption of services</a:t>
            </a:r>
            <a:endParaRPr b="1" sz="3400">
              <a:solidFill>
                <a:schemeClr val="lt1"/>
              </a:solidFill>
              <a:latin typeface="Roboto"/>
              <a:ea typeface="Roboto"/>
              <a:cs typeface="Roboto"/>
              <a:sym typeface="Roboto"/>
            </a:endParaRPr>
          </a:p>
        </p:txBody>
      </p:sp>
      <p:pic>
        <p:nvPicPr>
          <p:cNvPr id="138" name="Google Shape;138;g2459e74095e_1_3"/>
          <p:cNvPicPr preferRelativeResize="0"/>
          <p:nvPr/>
        </p:nvPicPr>
        <p:blipFill rotWithShape="1">
          <a:blip r:embed="rId3">
            <a:alphaModFix/>
          </a:blip>
          <a:srcRect b="19822" l="30266" r="32320" t="21670"/>
          <a:stretch/>
        </p:blipFill>
        <p:spPr>
          <a:xfrm>
            <a:off x="10660175" y="2839400"/>
            <a:ext cx="7183800" cy="58982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142" name="Shape 142"/>
        <p:cNvGrpSpPr/>
        <p:nvPr/>
      </p:nvGrpSpPr>
      <p:grpSpPr>
        <a:xfrm>
          <a:off x="0" y="0"/>
          <a:ext cx="0" cy="0"/>
          <a:chOff x="0" y="0"/>
          <a:chExt cx="0" cy="0"/>
        </a:xfrm>
      </p:grpSpPr>
      <p:grpSp>
        <p:nvGrpSpPr>
          <p:cNvPr id="143" name="Google Shape;143;p6"/>
          <p:cNvGrpSpPr/>
          <p:nvPr/>
        </p:nvGrpSpPr>
        <p:grpSpPr>
          <a:xfrm>
            <a:off x="498692" y="518362"/>
            <a:ext cx="9321562" cy="6710707"/>
            <a:chOff x="-1566650" y="-2276492"/>
            <a:chExt cx="12428750" cy="8947610"/>
          </a:xfrm>
        </p:grpSpPr>
        <p:sp>
          <p:nvSpPr>
            <p:cNvPr id="144" name="Google Shape;144;p6"/>
            <p:cNvSpPr txBox="1"/>
            <p:nvPr/>
          </p:nvSpPr>
          <p:spPr>
            <a:xfrm>
              <a:off x="-1566650" y="-1408699"/>
              <a:ext cx="10862100" cy="361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8000">
                  <a:solidFill>
                    <a:srgbClr val="FFFFFF"/>
                  </a:solidFill>
                  <a:latin typeface="Roboto"/>
                  <a:ea typeface="Roboto"/>
                  <a:cs typeface="Roboto"/>
                  <a:sym typeface="Roboto"/>
                </a:rPr>
                <a:t>Original Network Design (V1)</a:t>
              </a:r>
              <a:endParaRPr/>
            </a:p>
          </p:txBody>
        </p:sp>
        <p:sp>
          <p:nvSpPr>
            <p:cNvPr id="145" name="Google Shape;145;p6"/>
            <p:cNvSpPr txBox="1"/>
            <p:nvPr/>
          </p:nvSpPr>
          <p:spPr>
            <a:xfrm>
              <a:off x="-1566633" y="-2276492"/>
              <a:ext cx="108621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Network Diagram</a:t>
              </a:r>
              <a:endParaRPr/>
            </a:p>
          </p:txBody>
        </p:sp>
        <p:sp>
          <p:nvSpPr>
            <p:cNvPr id="146" name="Google Shape;146;p6"/>
            <p:cNvSpPr txBox="1"/>
            <p:nvPr/>
          </p:nvSpPr>
          <p:spPr>
            <a:xfrm>
              <a:off x="0" y="6383718"/>
              <a:ext cx="10862100" cy="287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grpSp>
      <p:sp>
        <p:nvSpPr>
          <p:cNvPr id="147" name="Google Shape;147;p6"/>
          <p:cNvSpPr txBox="1"/>
          <p:nvPr/>
        </p:nvSpPr>
        <p:spPr>
          <a:xfrm>
            <a:off x="498700" y="4729175"/>
            <a:ext cx="6215100" cy="49563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Built with VMWare</a:t>
            </a:r>
            <a:endParaRPr b="1" sz="3100">
              <a:solidFill>
                <a:srgbClr val="FFFFFF"/>
              </a:solidFill>
              <a:latin typeface="Roboto"/>
              <a:ea typeface="Roboto"/>
              <a:cs typeface="Roboto"/>
              <a:sym typeface="Roboto"/>
            </a:endParaRPr>
          </a:p>
          <a:p>
            <a:pPr indent="0" lvl="0" marL="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Built with vulnerabilities</a:t>
            </a:r>
            <a:endParaRPr b="1" sz="3100">
              <a:solidFill>
                <a:srgbClr val="FFFFFF"/>
              </a:solidFill>
              <a:latin typeface="Roboto"/>
              <a:ea typeface="Roboto"/>
              <a:cs typeface="Roboto"/>
              <a:sym typeface="Roboto"/>
            </a:endParaRPr>
          </a:p>
          <a:p>
            <a:pPr indent="0" lvl="0" marL="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Difficulty creating due to </a:t>
            </a:r>
            <a:r>
              <a:rPr b="1" lang="en-US" sz="3100">
                <a:solidFill>
                  <a:srgbClr val="FFFFFF"/>
                </a:solidFill>
                <a:latin typeface="Roboto"/>
                <a:ea typeface="Roboto"/>
                <a:cs typeface="Roboto"/>
                <a:sym typeface="Roboto"/>
              </a:rPr>
              <a:t>unfamiliarity</a:t>
            </a:r>
            <a:r>
              <a:rPr b="1" lang="en-US" sz="3100">
                <a:solidFill>
                  <a:srgbClr val="FFFFFF"/>
                </a:solidFill>
                <a:latin typeface="Roboto"/>
                <a:ea typeface="Roboto"/>
                <a:cs typeface="Roboto"/>
                <a:sym typeface="Roboto"/>
              </a:rPr>
              <a:t> with virtual networks</a:t>
            </a:r>
            <a:endParaRPr b="1" sz="3100">
              <a:solidFill>
                <a:srgbClr val="FFFFFF"/>
              </a:solidFill>
              <a:latin typeface="Roboto"/>
              <a:ea typeface="Roboto"/>
              <a:cs typeface="Roboto"/>
              <a:sym typeface="Roboto"/>
            </a:endParaRPr>
          </a:p>
          <a:p>
            <a:pPr indent="0" lvl="0" marL="0" rtl="0" algn="l">
              <a:spcBef>
                <a:spcPts val="0"/>
              </a:spcBef>
              <a:spcAft>
                <a:spcPts val="0"/>
              </a:spcAft>
              <a:buNone/>
            </a:pPr>
            <a:r>
              <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Difficulty creating due to </a:t>
            </a:r>
            <a:r>
              <a:rPr b="1" lang="en-US" sz="3100">
                <a:solidFill>
                  <a:srgbClr val="FFFFFF"/>
                </a:solidFill>
                <a:latin typeface="Roboto"/>
                <a:ea typeface="Roboto"/>
                <a:cs typeface="Roboto"/>
                <a:sym typeface="Roboto"/>
              </a:rPr>
              <a:t>unfamiliarity with firewalls</a:t>
            </a:r>
            <a:endParaRPr b="1" sz="3100">
              <a:solidFill>
                <a:srgbClr val="FFFFFF"/>
              </a:solidFill>
              <a:latin typeface="Roboto"/>
              <a:ea typeface="Roboto"/>
              <a:cs typeface="Roboto"/>
              <a:sym typeface="Roboto"/>
            </a:endParaRPr>
          </a:p>
        </p:txBody>
      </p:sp>
      <p:pic>
        <p:nvPicPr>
          <p:cNvPr id="148" name="Google Shape;148;p6"/>
          <p:cNvPicPr preferRelativeResize="0"/>
          <p:nvPr/>
        </p:nvPicPr>
        <p:blipFill>
          <a:blip r:embed="rId3">
            <a:alphaModFix/>
          </a:blip>
          <a:stretch>
            <a:fillRect/>
          </a:stretch>
        </p:blipFill>
        <p:spPr>
          <a:xfrm>
            <a:off x="8224300" y="2718750"/>
            <a:ext cx="9321551" cy="69667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152" name="Shape 152"/>
        <p:cNvGrpSpPr/>
        <p:nvPr/>
      </p:nvGrpSpPr>
      <p:grpSpPr>
        <a:xfrm>
          <a:off x="0" y="0"/>
          <a:ext cx="0" cy="0"/>
          <a:chOff x="0" y="0"/>
          <a:chExt cx="0" cy="0"/>
        </a:xfrm>
      </p:grpSpPr>
      <p:grpSp>
        <p:nvGrpSpPr>
          <p:cNvPr id="153" name="Google Shape;153;g24353bd23ad_0_39"/>
          <p:cNvGrpSpPr/>
          <p:nvPr/>
        </p:nvGrpSpPr>
        <p:grpSpPr>
          <a:xfrm>
            <a:off x="498692" y="518362"/>
            <a:ext cx="9321563" cy="6710707"/>
            <a:chOff x="-1566650" y="-2276492"/>
            <a:chExt cx="12428750" cy="8947610"/>
          </a:xfrm>
        </p:grpSpPr>
        <p:sp>
          <p:nvSpPr>
            <p:cNvPr id="154" name="Google Shape;154;g24353bd23ad_0_39"/>
            <p:cNvSpPr txBox="1"/>
            <p:nvPr/>
          </p:nvSpPr>
          <p:spPr>
            <a:xfrm>
              <a:off x="-1566650" y="-1408699"/>
              <a:ext cx="10862100" cy="361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8000">
                  <a:solidFill>
                    <a:srgbClr val="FFFFFF"/>
                  </a:solidFill>
                  <a:latin typeface="Roboto"/>
                  <a:ea typeface="Roboto"/>
                  <a:cs typeface="Roboto"/>
                  <a:sym typeface="Roboto"/>
                </a:rPr>
                <a:t>Original Network Design (V1)</a:t>
              </a:r>
              <a:endParaRPr/>
            </a:p>
          </p:txBody>
        </p:sp>
        <p:sp>
          <p:nvSpPr>
            <p:cNvPr id="155" name="Google Shape;155;g24353bd23ad_0_39"/>
            <p:cNvSpPr txBox="1"/>
            <p:nvPr/>
          </p:nvSpPr>
          <p:spPr>
            <a:xfrm>
              <a:off x="-1566633" y="-2276492"/>
              <a:ext cx="108621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Networking</a:t>
              </a:r>
              <a:endParaRPr/>
            </a:p>
          </p:txBody>
        </p:sp>
        <p:sp>
          <p:nvSpPr>
            <p:cNvPr id="156" name="Google Shape;156;g24353bd23ad_0_39"/>
            <p:cNvSpPr txBox="1"/>
            <p:nvPr/>
          </p:nvSpPr>
          <p:spPr>
            <a:xfrm>
              <a:off x="0" y="6383718"/>
              <a:ext cx="10862100" cy="287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grpSp>
      <p:sp>
        <p:nvSpPr>
          <p:cNvPr id="157" name="Google Shape;157;g24353bd23ad_0_39"/>
          <p:cNvSpPr txBox="1"/>
          <p:nvPr/>
        </p:nvSpPr>
        <p:spPr>
          <a:xfrm>
            <a:off x="241525" y="4214825"/>
            <a:ext cx="9416700" cy="591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rgbClr val="FFBE40"/>
                </a:solidFill>
                <a:latin typeface="Roboto"/>
                <a:ea typeface="Roboto"/>
                <a:cs typeface="Roboto"/>
                <a:sym typeface="Roboto"/>
              </a:rPr>
              <a:t>LAN</a:t>
            </a:r>
            <a:endParaRPr b="1" sz="3100">
              <a:solidFill>
                <a:srgbClr val="FFBE40"/>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Two host only networks (IT Network, ICS Network)</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Static IPv4 addressing</a:t>
            </a:r>
            <a:endParaRPr b="1" sz="3100">
              <a:solidFill>
                <a:srgbClr val="FFFFFF"/>
              </a:solidFill>
              <a:latin typeface="Roboto"/>
              <a:ea typeface="Roboto"/>
              <a:cs typeface="Roboto"/>
              <a:sym typeface="Roboto"/>
            </a:endParaRPr>
          </a:p>
          <a:p>
            <a:pPr indent="0" lvl="0" marL="0" rtl="0" algn="l">
              <a:spcBef>
                <a:spcPts val="0"/>
              </a:spcBef>
              <a:spcAft>
                <a:spcPts val="0"/>
              </a:spcAft>
              <a:buNone/>
            </a:pPr>
            <a:r>
              <a:t/>
            </a:r>
            <a:endParaRPr b="1" sz="3100">
              <a:solidFill>
                <a:srgbClr val="FFFFFF"/>
              </a:solidFill>
              <a:latin typeface="Roboto"/>
              <a:ea typeface="Roboto"/>
              <a:cs typeface="Roboto"/>
              <a:sym typeface="Roboto"/>
            </a:endParaRPr>
          </a:p>
          <a:p>
            <a:pPr indent="0" lvl="0" marL="0" rtl="0" algn="l">
              <a:spcBef>
                <a:spcPts val="0"/>
              </a:spcBef>
              <a:spcAft>
                <a:spcPts val="0"/>
              </a:spcAft>
              <a:buNone/>
            </a:pPr>
            <a:r>
              <a:rPr b="1" lang="en-US" sz="3100">
                <a:solidFill>
                  <a:srgbClr val="FFBE40"/>
                </a:solidFill>
                <a:latin typeface="Roboto"/>
                <a:ea typeface="Roboto"/>
                <a:cs typeface="Roboto"/>
                <a:sym typeface="Roboto"/>
              </a:rPr>
              <a:t>WAN</a:t>
            </a:r>
            <a:endParaRPr b="1" sz="3100">
              <a:solidFill>
                <a:srgbClr val="FFBE40"/>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Bridged network with local machine</a:t>
            </a:r>
            <a:endParaRPr b="1" sz="3100">
              <a:solidFill>
                <a:srgbClr val="FFFFFF"/>
              </a:solidFill>
              <a:latin typeface="Roboto"/>
              <a:ea typeface="Roboto"/>
              <a:cs typeface="Roboto"/>
              <a:sym typeface="Roboto"/>
            </a:endParaRPr>
          </a:p>
          <a:p>
            <a:pPr indent="0" lvl="0" marL="0" rtl="0" algn="l">
              <a:spcBef>
                <a:spcPts val="0"/>
              </a:spcBef>
              <a:spcAft>
                <a:spcPts val="0"/>
              </a:spcAft>
              <a:buNone/>
            </a:pPr>
            <a:r>
              <a:t/>
            </a:r>
            <a:endParaRPr b="1" sz="3100">
              <a:solidFill>
                <a:srgbClr val="FFFFFF"/>
              </a:solidFill>
              <a:latin typeface="Roboto"/>
              <a:ea typeface="Roboto"/>
              <a:cs typeface="Roboto"/>
              <a:sym typeface="Roboto"/>
            </a:endParaRPr>
          </a:p>
          <a:p>
            <a:pPr indent="0" lvl="0" marL="0" rtl="0" algn="l">
              <a:spcBef>
                <a:spcPts val="0"/>
              </a:spcBef>
              <a:spcAft>
                <a:spcPts val="0"/>
              </a:spcAft>
              <a:buNone/>
            </a:pPr>
            <a:r>
              <a:rPr b="1" lang="en-US" sz="3100">
                <a:solidFill>
                  <a:srgbClr val="FFBE40"/>
                </a:solidFill>
                <a:latin typeface="Roboto"/>
                <a:ea typeface="Roboto"/>
                <a:cs typeface="Roboto"/>
                <a:sym typeface="Roboto"/>
              </a:rPr>
              <a:t>Routing</a:t>
            </a:r>
            <a:endParaRPr b="1" sz="3100">
              <a:solidFill>
                <a:srgbClr val="FFBE40"/>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Firewall acted as router</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Internet connection for both LANs</a:t>
            </a:r>
            <a:endParaRPr b="1" sz="3100">
              <a:solidFill>
                <a:srgbClr val="FFFFFF"/>
              </a:solidFill>
              <a:latin typeface="Roboto"/>
              <a:ea typeface="Roboto"/>
              <a:cs typeface="Roboto"/>
              <a:sym typeface="Roboto"/>
            </a:endParaRPr>
          </a:p>
          <a:p>
            <a:pPr indent="-425450" lvl="0" marL="457200" rtl="0" algn="l">
              <a:spcBef>
                <a:spcPts val="0"/>
              </a:spcBef>
              <a:spcAft>
                <a:spcPts val="0"/>
              </a:spcAft>
              <a:buClr>
                <a:srgbClr val="FFFFFF"/>
              </a:buClr>
              <a:buSzPts val="3100"/>
              <a:buFont typeface="Roboto"/>
              <a:buChar char="●"/>
            </a:pPr>
            <a:r>
              <a:rPr b="1" lang="en-US" sz="3100">
                <a:solidFill>
                  <a:srgbClr val="FFFFFF"/>
                </a:solidFill>
                <a:latin typeface="Roboto"/>
                <a:ea typeface="Roboto"/>
                <a:cs typeface="Roboto"/>
                <a:sym typeface="Roboto"/>
              </a:rPr>
              <a:t>No security on the firewall</a:t>
            </a:r>
            <a:endParaRPr b="1" sz="3100">
              <a:solidFill>
                <a:srgbClr val="FFFFFF"/>
              </a:solidFill>
              <a:latin typeface="Roboto"/>
              <a:ea typeface="Roboto"/>
              <a:cs typeface="Roboto"/>
              <a:sym typeface="Roboto"/>
            </a:endParaRPr>
          </a:p>
        </p:txBody>
      </p:sp>
      <p:pic>
        <p:nvPicPr>
          <p:cNvPr id="158" name="Google Shape;158;g24353bd23ad_0_39"/>
          <p:cNvPicPr preferRelativeResize="0"/>
          <p:nvPr/>
        </p:nvPicPr>
        <p:blipFill>
          <a:blip r:embed="rId3">
            <a:alphaModFix/>
          </a:blip>
          <a:stretch>
            <a:fillRect/>
          </a:stretch>
        </p:blipFill>
        <p:spPr>
          <a:xfrm>
            <a:off x="8361900" y="2938300"/>
            <a:ext cx="9529976" cy="7122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162" name="Shape 162"/>
        <p:cNvGrpSpPr/>
        <p:nvPr/>
      </p:nvGrpSpPr>
      <p:grpSpPr>
        <a:xfrm>
          <a:off x="0" y="0"/>
          <a:ext cx="0" cy="0"/>
          <a:chOff x="0" y="0"/>
          <a:chExt cx="0" cy="0"/>
        </a:xfrm>
      </p:grpSpPr>
      <p:grpSp>
        <p:nvGrpSpPr>
          <p:cNvPr id="163" name="Google Shape;163;g2459e74095e_1_82"/>
          <p:cNvGrpSpPr/>
          <p:nvPr/>
        </p:nvGrpSpPr>
        <p:grpSpPr>
          <a:xfrm>
            <a:off x="498699" y="518362"/>
            <a:ext cx="15103350" cy="6710707"/>
            <a:chOff x="-1566640" y="-2276492"/>
            <a:chExt cx="20137800" cy="8947610"/>
          </a:xfrm>
        </p:grpSpPr>
        <p:sp>
          <p:nvSpPr>
            <p:cNvPr id="164" name="Google Shape;164;g2459e74095e_1_82"/>
            <p:cNvSpPr txBox="1"/>
            <p:nvPr/>
          </p:nvSpPr>
          <p:spPr>
            <a:xfrm>
              <a:off x="-1566640" y="-1408708"/>
              <a:ext cx="20137800" cy="164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8000">
                  <a:solidFill>
                    <a:srgbClr val="FFFFFF"/>
                  </a:solidFill>
                  <a:latin typeface="Roboto"/>
                  <a:ea typeface="Roboto"/>
                  <a:cs typeface="Roboto"/>
                  <a:sym typeface="Roboto"/>
                </a:rPr>
                <a:t>Original Network Design (V1)</a:t>
              </a:r>
              <a:endParaRPr/>
            </a:p>
          </p:txBody>
        </p:sp>
        <p:sp>
          <p:nvSpPr>
            <p:cNvPr id="165" name="Google Shape;165;g2459e74095e_1_82"/>
            <p:cNvSpPr txBox="1"/>
            <p:nvPr/>
          </p:nvSpPr>
          <p:spPr>
            <a:xfrm>
              <a:off x="-1566633" y="-2276492"/>
              <a:ext cx="10862100" cy="615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lang="en-US" sz="2999">
                  <a:solidFill>
                    <a:srgbClr val="FFBE40"/>
                  </a:solidFill>
                  <a:latin typeface="Roboto"/>
                  <a:ea typeface="Roboto"/>
                  <a:cs typeface="Roboto"/>
                  <a:sym typeface="Roboto"/>
                </a:rPr>
                <a:t>Networking</a:t>
              </a:r>
              <a:endParaRPr/>
            </a:p>
          </p:txBody>
        </p:sp>
        <p:sp>
          <p:nvSpPr>
            <p:cNvPr id="166" name="Google Shape;166;g2459e74095e_1_82"/>
            <p:cNvSpPr txBox="1"/>
            <p:nvPr/>
          </p:nvSpPr>
          <p:spPr>
            <a:xfrm>
              <a:off x="0" y="6383718"/>
              <a:ext cx="10862100" cy="287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grpSp>
      <p:sp>
        <p:nvSpPr>
          <p:cNvPr id="167" name="Google Shape;167;g2459e74095e_1_82"/>
          <p:cNvSpPr txBox="1"/>
          <p:nvPr/>
        </p:nvSpPr>
        <p:spPr>
          <a:xfrm>
            <a:off x="241525" y="4214825"/>
            <a:ext cx="94167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3000">
              <a:solidFill>
                <a:srgbClr val="FFFFFF"/>
              </a:solidFill>
              <a:latin typeface="Roboto"/>
              <a:ea typeface="Roboto"/>
              <a:cs typeface="Roboto"/>
              <a:sym typeface="Roboto"/>
            </a:endParaRPr>
          </a:p>
        </p:txBody>
      </p:sp>
      <p:pic>
        <p:nvPicPr>
          <p:cNvPr id="168" name="Google Shape;168;g2459e74095e_1_82"/>
          <p:cNvPicPr preferRelativeResize="0"/>
          <p:nvPr/>
        </p:nvPicPr>
        <p:blipFill>
          <a:blip r:embed="rId3">
            <a:alphaModFix/>
          </a:blip>
          <a:stretch>
            <a:fillRect/>
          </a:stretch>
        </p:blipFill>
        <p:spPr>
          <a:xfrm>
            <a:off x="1635450" y="2433775"/>
            <a:ext cx="15017101" cy="7666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909"/>
        </a:solidFill>
      </p:bgPr>
    </p:bg>
    <p:spTree>
      <p:nvGrpSpPr>
        <p:cNvPr id="172" name="Shape 172"/>
        <p:cNvGrpSpPr/>
        <p:nvPr/>
      </p:nvGrpSpPr>
      <p:grpSpPr>
        <a:xfrm>
          <a:off x="0" y="0"/>
          <a:ext cx="0" cy="0"/>
          <a:chOff x="0" y="0"/>
          <a:chExt cx="0" cy="0"/>
        </a:xfrm>
      </p:grpSpPr>
      <p:sp>
        <p:nvSpPr>
          <p:cNvPr id="173" name="Google Shape;173;p7"/>
          <p:cNvSpPr txBox="1"/>
          <p:nvPr/>
        </p:nvSpPr>
        <p:spPr>
          <a:xfrm>
            <a:off x="573925" y="2647063"/>
            <a:ext cx="7141800" cy="4710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000">
                <a:solidFill>
                  <a:srgbClr val="FFFFFF"/>
                </a:solidFill>
                <a:latin typeface="Roboto"/>
                <a:ea typeface="Roboto"/>
                <a:cs typeface="Roboto"/>
                <a:sym typeface="Roboto"/>
              </a:rPr>
              <a:t>Vulnerability Scanning and Analysis </a:t>
            </a:r>
            <a:endParaRPr/>
          </a:p>
        </p:txBody>
      </p:sp>
      <p:grpSp>
        <p:nvGrpSpPr>
          <p:cNvPr id="174" name="Google Shape;174;p7"/>
          <p:cNvGrpSpPr/>
          <p:nvPr/>
        </p:nvGrpSpPr>
        <p:grpSpPr>
          <a:xfrm>
            <a:off x="10874944" y="3368589"/>
            <a:ext cx="5541750" cy="1268240"/>
            <a:chOff x="0" y="-9525"/>
            <a:chExt cx="7389000" cy="1690987"/>
          </a:xfrm>
        </p:grpSpPr>
        <p:sp>
          <p:nvSpPr>
            <p:cNvPr id="175" name="Google Shape;175;p7"/>
            <p:cNvSpPr txBox="1"/>
            <p:nvPr/>
          </p:nvSpPr>
          <p:spPr>
            <a:xfrm>
              <a:off x="0" y="-9525"/>
              <a:ext cx="7389000" cy="7389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t/>
              </a:r>
              <a:endParaRPr sz="3600"/>
            </a:p>
          </p:txBody>
        </p:sp>
        <p:sp>
          <p:nvSpPr>
            <p:cNvPr id="176" name="Google Shape;176;p7"/>
            <p:cNvSpPr txBox="1"/>
            <p:nvPr/>
          </p:nvSpPr>
          <p:spPr>
            <a:xfrm>
              <a:off x="0" y="942562"/>
              <a:ext cx="7389000" cy="7389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sz="3600"/>
            </a:p>
          </p:txBody>
        </p:sp>
      </p:grpSp>
      <p:pic>
        <p:nvPicPr>
          <p:cNvPr id="177" name="Google Shape;177;p7"/>
          <p:cNvPicPr preferRelativeResize="0"/>
          <p:nvPr/>
        </p:nvPicPr>
        <p:blipFill>
          <a:blip r:embed="rId3">
            <a:alphaModFix/>
          </a:blip>
          <a:stretch>
            <a:fillRect/>
          </a:stretch>
        </p:blipFill>
        <p:spPr>
          <a:xfrm>
            <a:off x="7975450" y="1064100"/>
            <a:ext cx="8867500" cy="7875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